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Content" panose="020B0604020202020204" charset="0"/>
      <p:regular r:id="rId39"/>
      <p:bold r:id="rId40"/>
    </p:embeddedFont>
    <p:embeddedFont>
      <p:font typeface="Gill Sans" panose="020B0604020202020204" charset="0"/>
      <p:regular r:id="rId41"/>
      <p:bold r:id="rId42"/>
    </p:embeddedFont>
    <p:embeddedFont>
      <p:font typeface="Helvetica Neue" panose="020B0604020202020204" charset="0"/>
      <p:regular r:id="rId43"/>
      <p:bold r:id="rId44"/>
      <p:italic r:id="rId45"/>
      <p:boldItalic r:id="rId46"/>
    </p:embeddedFont>
    <p:embeddedFont>
      <p:font typeface="Lato" panose="020B0604020202020204" charset="0"/>
      <p:regular r:id="rId47"/>
      <p:bold r:id="rId48"/>
      <p:italic r:id="rId49"/>
      <p:boldItalic r:id="rId50"/>
    </p:embeddedFont>
    <p:embeddedFont>
      <p:font typeface="Merriweather" panose="020B0604020202020204" charset="0"/>
      <p:regular r:id="rId51"/>
      <p:bold r:id="rId52"/>
      <p:italic r:id="rId53"/>
      <p:boldItalic r:id="rId54"/>
    </p:embeddedFont>
    <p:embeddedFont>
      <p:font typeface="Open Sans" panose="020B0604020202020204" charset="0"/>
      <p:regular r:id="rId55"/>
      <p:bold r:id="rId56"/>
      <p:italic r:id="rId57"/>
      <p:boldItalic r:id="rId58"/>
    </p:embeddedFont>
    <p:embeddedFont>
      <p:font typeface="Proxima Nova" panose="020B0604020202020204" charset="0"/>
      <p:regular r:id="rId59"/>
      <p:bold r:id="rId60"/>
      <p:italic r:id="rId61"/>
      <p:boldItalic r:id="rId62"/>
    </p:embeddedFont>
    <p:embeddedFont>
      <p:font typeface="Robot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09" d="100"/>
          <a:sy n="109" d="100"/>
        </p:scale>
        <p:origin x="51" y="54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font" Target="fonts/font3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font" Target="fonts/font3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1" name="Google Shape;3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7" name="Google Shape;62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1" name="Google Shape;75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129"/>
        <p:cNvGrpSpPr/>
        <p:nvPr/>
      </p:nvGrpSpPr>
      <p:grpSpPr>
        <a:xfrm>
          <a:off x="0" y="0"/>
          <a:ext cx="0" cy="0"/>
          <a:chOff x="0" y="0"/>
          <a:chExt cx="0" cy="0"/>
        </a:xfrm>
      </p:grpSpPr>
      <p:sp>
        <p:nvSpPr>
          <p:cNvPr id="130" name="Google Shape;130;p1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31" name="Google Shape;131;p11"/>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1"/>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33" name="Google Shape;133;p11"/>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4" name="Google Shape;134;p11"/>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5" name="Google Shape;135;p11"/>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6" name="Google Shape;136;p11"/>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7" name="Google Shape;137;p11"/>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1"/>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9" name="Google Shape;139;p11"/>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0" name="Google Shape;140;p1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41" name="Google Shape;141;p11"/>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42" name="Google Shape;142;p1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143"/>
        <p:cNvGrpSpPr/>
        <p:nvPr/>
      </p:nvGrpSpPr>
      <p:grpSpPr>
        <a:xfrm>
          <a:off x="0" y="0"/>
          <a:ext cx="0" cy="0"/>
          <a:chOff x="0" y="0"/>
          <a:chExt cx="0" cy="0"/>
        </a:xfrm>
      </p:grpSpPr>
      <p:pic>
        <p:nvPicPr>
          <p:cNvPr id="144" name="Google Shape;144;p12"/>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145" name="Google Shape;145;p12"/>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146" name="Google Shape;146;p12"/>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147" name="Google Shape;147;p12"/>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148" name="Google Shape;148;p12"/>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149" name="Google Shape;149;p12"/>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0" name="Google Shape;150;p12"/>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1" name="Google Shape;151;p12"/>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2" name="Google Shape;152;p12"/>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3" name="Google Shape;153;p12"/>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6" name="Google Shape;156;p12"/>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7" name="Google Shape;157;p12"/>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8" name="Google Shape;158;p12"/>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9" name="Google Shape;159;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61" name="Google Shape;161;p12"/>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162" name="Google Shape;162;p12"/>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163" name="Google Shape;163;p12"/>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164" name="Google Shape;164;p12"/>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165" name="Google Shape;165;p12"/>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166" name="Google Shape;166;p12"/>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167" name="Google Shape;167;p12"/>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168" name="Google Shape;168;p12"/>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169" name="Google Shape;169;p12"/>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170" name="Google Shape;170;p12"/>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171" name="Google Shape;171;p1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72" name="Google Shape;172;p1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3" name="Google Shape;173;p12"/>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174"/>
        <p:cNvGrpSpPr/>
        <p:nvPr/>
      </p:nvGrpSpPr>
      <p:grpSpPr>
        <a:xfrm>
          <a:off x="0" y="0"/>
          <a:ext cx="0" cy="0"/>
          <a:chOff x="0" y="0"/>
          <a:chExt cx="0" cy="0"/>
        </a:xfrm>
      </p:grpSpPr>
      <p:sp>
        <p:nvSpPr>
          <p:cNvPr id="175" name="Google Shape;175;p1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76" name="Google Shape;176;p13"/>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177" name="Google Shape;177;p13"/>
          <p:cNvGrpSpPr/>
          <p:nvPr/>
        </p:nvGrpSpPr>
        <p:grpSpPr>
          <a:xfrm>
            <a:off x="994787" y="3020755"/>
            <a:ext cx="775019" cy="174751"/>
            <a:chOff x="1326382" y="4041646"/>
            <a:chExt cx="2597497" cy="653143"/>
          </a:xfrm>
        </p:grpSpPr>
        <p:sp>
          <p:nvSpPr>
            <p:cNvPr id="178" name="Google Shape;178;p13"/>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79" name="Google Shape;179;p13"/>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0" name="Google Shape;180;p13"/>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1" name="Google Shape;181;p13"/>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2" name="Google Shape;182;p13"/>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183" name="Google Shape;183;p13"/>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4" name="Google Shape;184;p13"/>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5" name="Google Shape;185;p13"/>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6" name="Google Shape;186;p13"/>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88" name="Google Shape;188;p1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89" name="Google Shape;189;p1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90" name="Google Shape;190;p13"/>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191" name="Google Shape;191;p13"/>
          <p:cNvGrpSpPr/>
          <p:nvPr/>
        </p:nvGrpSpPr>
        <p:grpSpPr>
          <a:xfrm>
            <a:off x="923664" y="3020755"/>
            <a:ext cx="775019" cy="174751"/>
            <a:chOff x="1326382" y="4041646"/>
            <a:chExt cx="2597497" cy="653143"/>
          </a:xfrm>
        </p:grpSpPr>
        <p:sp>
          <p:nvSpPr>
            <p:cNvPr id="192" name="Google Shape;192;p13"/>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93" name="Google Shape;193;p13"/>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94" name="Google Shape;194;p13"/>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95" name="Google Shape;195;p13"/>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96" name="Google Shape;196;p13"/>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197" name="Google Shape;197;p13"/>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3"/>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3"/>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0" name="Google Shape;200;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201"/>
        <p:cNvGrpSpPr/>
        <p:nvPr/>
      </p:nvGrpSpPr>
      <p:grpSpPr>
        <a:xfrm>
          <a:off x="0" y="0"/>
          <a:ext cx="0" cy="0"/>
          <a:chOff x="0" y="0"/>
          <a:chExt cx="0" cy="0"/>
        </a:xfrm>
      </p:grpSpPr>
      <p:sp>
        <p:nvSpPr>
          <p:cNvPr id="202" name="Google Shape;202;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04" name="Google Shape;204;p14"/>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205" name="Google Shape;205;p14"/>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6" name="Google Shape;206;p14"/>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7" name="Google Shape;207;p14"/>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8" name="Google Shape;208;p14"/>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9" name="Google Shape;209;p14"/>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0" name="Google Shape;210;p14"/>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1" name="Google Shape;211;p14"/>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14"/>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3" name="Google Shape;213;p14"/>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4" name="Google Shape;214;p14"/>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5" name="Google Shape;215;p14"/>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6" name="Google Shape;216;p14"/>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7" name="Google Shape;217;p14"/>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4"/>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4"/>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4"/>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1" name="Google Shape;221;p14"/>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2" name="Google Shape;222;p14"/>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3" name="Google Shape;223;p14"/>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4" name="Google Shape;224;p14"/>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5" name="Google Shape;225;p14"/>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226" name="Google Shape;226;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27" name="Google Shape;227;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8" name="Google Shape;228;p1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229"/>
        <p:cNvGrpSpPr/>
        <p:nvPr/>
      </p:nvGrpSpPr>
      <p:grpSpPr>
        <a:xfrm>
          <a:off x="0" y="0"/>
          <a:ext cx="0" cy="0"/>
          <a:chOff x="0" y="0"/>
          <a:chExt cx="0" cy="0"/>
        </a:xfrm>
      </p:grpSpPr>
      <p:sp>
        <p:nvSpPr>
          <p:cNvPr id="230" name="Google Shape;230;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2" name="Google Shape;232;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33" name="Google Shape;233;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4" name="Google Shape;234;p1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235"/>
        <p:cNvGrpSpPr/>
        <p:nvPr/>
      </p:nvGrpSpPr>
      <p:grpSpPr>
        <a:xfrm>
          <a:off x="0" y="0"/>
          <a:ext cx="0" cy="0"/>
          <a:chOff x="0" y="0"/>
          <a:chExt cx="0" cy="0"/>
        </a:xfrm>
      </p:grpSpPr>
      <p:sp>
        <p:nvSpPr>
          <p:cNvPr id="236" name="Google Shape;236;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6"/>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 name="Google Shape;239;p16"/>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40" name="Google Shape;240;p16"/>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41" name="Google Shape;241;p16"/>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6"/>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6"/>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6"/>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6"/>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6"/>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6"/>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6"/>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6"/>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0" name="Google Shape;250;p16"/>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51" name="Google Shape;251;p16"/>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52" name="Google Shape;252;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53" name="Google Shape;253;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6"/>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255"/>
        <p:cNvGrpSpPr/>
        <p:nvPr/>
      </p:nvGrpSpPr>
      <p:grpSpPr>
        <a:xfrm>
          <a:off x="0" y="0"/>
          <a:ext cx="0" cy="0"/>
          <a:chOff x="0" y="0"/>
          <a:chExt cx="0" cy="0"/>
        </a:xfrm>
      </p:grpSpPr>
      <p:sp>
        <p:nvSpPr>
          <p:cNvPr id="256" name="Google Shape;256;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8" name="Google Shape;258;p17"/>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59" name="Google Shape;259;p17"/>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60" name="Google Shape;260;p17"/>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61" name="Google Shape;261;p17"/>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7"/>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7"/>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7"/>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65" name="Google Shape;265;p17"/>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66" name="Google Shape;266;p17"/>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67" name="Google Shape;267;p17"/>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68" name="Google Shape;268;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69" name="Google Shape;269;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0" name="Google Shape;270;p17"/>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271"/>
        <p:cNvGrpSpPr/>
        <p:nvPr/>
      </p:nvGrpSpPr>
      <p:grpSpPr>
        <a:xfrm>
          <a:off x="0" y="0"/>
          <a:ext cx="0" cy="0"/>
          <a:chOff x="0" y="0"/>
          <a:chExt cx="0" cy="0"/>
        </a:xfrm>
      </p:grpSpPr>
      <p:sp>
        <p:nvSpPr>
          <p:cNvPr id="272" name="Google Shape;27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4" name="Google Shape;274;p1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75" name="Google Shape;275;p18"/>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76" name="Google Shape;276;p18"/>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8"/>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8"/>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8"/>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8"/>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8"/>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8"/>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8"/>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8"/>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8"/>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8"/>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8"/>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8"/>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8"/>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8"/>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8"/>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8"/>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8"/>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94" name="Google Shape;294;p18"/>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95" name="Google Shape;295;p18"/>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96" name="Google Shape;296;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97" name="Google Shape;297;p1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98" name="Google Shape;298;p1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299"/>
        <p:cNvGrpSpPr/>
        <p:nvPr/>
      </p:nvGrpSpPr>
      <p:grpSpPr>
        <a:xfrm>
          <a:off x="0" y="0"/>
          <a:ext cx="0" cy="0"/>
          <a:chOff x="0" y="0"/>
          <a:chExt cx="0" cy="0"/>
        </a:xfrm>
      </p:grpSpPr>
      <p:sp>
        <p:nvSpPr>
          <p:cNvPr id="300" name="Google Shape;300;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02" name="Google Shape;302;p19"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303" name="Google Shape;303;p19"/>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4" name="Google Shape;304;p19"/>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5" name="Google Shape;305;p19"/>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6" name="Google Shape;306;p19"/>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7" name="Google Shape;307;p19"/>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8" name="Google Shape;308;p19"/>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9" name="Google Shape;309;p19"/>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0" name="Google Shape;310;p19"/>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1" name="Google Shape;311;p19"/>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2" name="Google Shape;312;p19"/>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3" name="Google Shape;313;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14" name="Google Shape;314;p1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315"/>
        <p:cNvGrpSpPr/>
        <p:nvPr/>
      </p:nvGrpSpPr>
      <p:grpSpPr>
        <a:xfrm>
          <a:off x="0" y="0"/>
          <a:ext cx="0" cy="0"/>
          <a:chOff x="0" y="0"/>
          <a:chExt cx="0" cy="0"/>
        </a:xfrm>
      </p:grpSpPr>
      <p:sp>
        <p:nvSpPr>
          <p:cNvPr id="316" name="Google Shape;316;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8" name="Google Shape;318;p20"/>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9" name="Google Shape;319;p20"/>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0" name="Google Shape;320;p20"/>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1" name="Google Shape;321;p20"/>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2" name="Google Shape;322;p20"/>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3" name="Google Shape;323;p20"/>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4" name="Google Shape;324;p20"/>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20"/>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6" name="Google Shape;326;p20"/>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7" name="Google Shape;327;p20"/>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8" name="Google Shape;328;p20"/>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9" name="Google Shape;329;p20"/>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0" name="Google Shape;330;p20"/>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1" name="Google Shape;331;p20"/>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4" name="Google Shape;334;p20"/>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5" name="Google Shape;335;p20"/>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6" name="Google Shape;336;p20"/>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7" name="Google Shape;337;p20"/>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0"/>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9" name="Google Shape;339;p20"/>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0" name="Google Shape;340;p20"/>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1" name="Google Shape;341;p20"/>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342" name="Google Shape;342;p20"/>
          <p:cNvGrpSpPr/>
          <p:nvPr/>
        </p:nvGrpSpPr>
        <p:grpSpPr>
          <a:xfrm>
            <a:off x="3064089" y="1322496"/>
            <a:ext cx="3130304" cy="3130304"/>
            <a:chOff x="1725851" y="197234"/>
            <a:chExt cx="4799362" cy="4799363"/>
          </a:xfrm>
        </p:grpSpPr>
        <p:sp>
          <p:nvSpPr>
            <p:cNvPr id="343" name="Google Shape;343;p20"/>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20"/>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0"/>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0"/>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0"/>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352" name="Google Shape;352;p20"/>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53" name="Google Shape;353;p20"/>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54" name="Google Shape;354;p20"/>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55" name="Google Shape;355;p20"/>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56" name="Google Shape;356;p20"/>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57" name="Google Shape;357;p20"/>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58" name="Google Shape;358;p20"/>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59" name="Google Shape;359;p20"/>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360" name="Google Shape;360;p20"/>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61" name="Google Shape;361;p20"/>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62" name="Google Shape;362;p20"/>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63" name="Google Shape;363;p20"/>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64" name="Google Shape;364;p20"/>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65" name="Google Shape;365;p20"/>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66" name="Google Shape;366;p20"/>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67" name="Google Shape;367;p20"/>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68" name="Google Shape;368;p20"/>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9" name="Google Shape;369;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0" name="Google Shape;370;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71" name="Google Shape;371;p20"/>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72"/>
        <p:cNvGrpSpPr/>
        <p:nvPr/>
      </p:nvGrpSpPr>
      <p:grpSpPr>
        <a:xfrm>
          <a:off x="0" y="0"/>
          <a:ext cx="0" cy="0"/>
          <a:chOff x="0" y="0"/>
          <a:chExt cx="0" cy="0"/>
        </a:xfrm>
      </p:grpSpPr>
      <p:sp>
        <p:nvSpPr>
          <p:cNvPr id="373" name="Google Shape;373;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5" name="Google Shape;375;p21"/>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6" name="Google Shape;376;p21"/>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77" name="Google Shape;377;p2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8" name="Google Shape;378;p2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79" name="Google Shape;379;p21"/>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38"/>
        <p:cNvGrpSpPr/>
        <p:nvPr/>
      </p:nvGrpSpPr>
      <p:grpSpPr>
        <a:xfrm>
          <a:off x="0" y="0"/>
          <a:ext cx="0" cy="0"/>
          <a:chOff x="0" y="0"/>
          <a:chExt cx="0" cy="0"/>
        </a:xfrm>
      </p:grpSpPr>
      <p:sp>
        <p:nvSpPr>
          <p:cNvPr id="39" name="Google Shape;39;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5"/>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3" name="Google Shape;43;p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4" name="Google Shape;44;p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45"/>
        <p:cNvGrpSpPr/>
        <p:nvPr/>
      </p:nvGrpSpPr>
      <p:grpSpPr>
        <a:xfrm>
          <a:off x="0" y="0"/>
          <a:ext cx="0" cy="0"/>
          <a:chOff x="0" y="0"/>
          <a:chExt cx="0" cy="0"/>
        </a:xfrm>
      </p:grpSpPr>
      <p:sp>
        <p:nvSpPr>
          <p:cNvPr id="46" name="Google Shape;46;p6"/>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7" name="Google Shape;47;p6"/>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 name="Google Shape;48;p6"/>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 name="Google Shape;49;p6"/>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6"/>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3" name="Google Shape;53;p6"/>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54" name="Google Shape;54;p6"/>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US"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55" name="Google Shape;55;p6"/>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56"/>
        <p:cNvGrpSpPr/>
        <p:nvPr/>
      </p:nvGrpSpPr>
      <p:grpSpPr>
        <a:xfrm>
          <a:off x="0" y="0"/>
          <a:ext cx="0" cy="0"/>
          <a:chOff x="0" y="0"/>
          <a:chExt cx="0" cy="0"/>
        </a:xfrm>
      </p:grpSpPr>
      <p:sp>
        <p:nvSpPr>
          <p:cNvPr id="57" name="Google Shape;57;p7"/>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61" name="Google Shape;61;p7"/>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pic>
        <p:nvPicPr>
          <p:cNvPr id="62" name="Google Shape;62;p7"/>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63" name="Google Shape;63;p7"/>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7" name="Google Shape;67;p8"/>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8"/>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 name="Google Shape;69;p8"/>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 name="Google Shape;70;p8"/>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Google Shape;71;p8"/>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 name="Google Shape;72;p8"/>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4" name="Google Shape;74;p8"/>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5" name="Google Shape;75;p8"/>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6" name="Google Shape;76;p8"/>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Google Shape;77;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8"/>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80"/>
        <p:cNvGrpSpPr/>
        <p:nvPr/>
      </p:nvGrpSpPr>
      <p:grpSpPr>
        <a:xfrm>
          <a:off x="0" y="0"/>
          <a:ext cx="0" cy="0"/>
          <a:chOff x="0" y="0"/>
          <a:chExt cx="0" cy="0"/>
        </a:xfrm>
      </p:grpSpPr>
      <p:sp>
        <p:nvSpPr>
          <p:cNvPr id="81" name="Google Shape;81;p9"/>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2" name="Google Shape;82;p9"/>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9"/>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4" name="Google Shape;84;p9"/>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5" name="Google Shape;85;p9"/>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6" name="Google Shape;86;p9"/>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7" name="Google Shape;87;p9"/>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8" name="Google Shape;88;p9"/>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89" name="Google Shape;89;p9"/>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0" name="Google Shape;90;p9"/>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91" name="Google Shape;91;p9"/>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2" name="Google Shape;92;p9"/>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93" name="Google Shape;93;p9"/>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94" name="Google Shape;94;p9"/>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95" name="Google Shape;95;p9"/>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6" name="Google Shape;96;p9"/>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7" name="Google Shape;97;p9"/>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8" name="Google Shape;98;p9"/>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9" name="Google Shape;99;p9"/>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9"/>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9"/>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6" name="Google Shape;106;p9"/>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107" name="Google Shape;107;p9"/>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8" name="Google Shape;108;p9"/>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9" name="Google Shape;109;p9"/>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0" name="Google Shape;110;p9"/>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1" name="Google Shape;111;p9"/>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2" name="Google Shape;112;p9"/>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3" name="Google Shape;113;p9"/>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4" name="Google Shape;114;p9"/>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15" name="Google Shape;115;p9"/>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16" name="Google Shape;116;p9"/>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17" name="Google Shape;117;p9"/>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18" name="Google Shape;118;p9"/>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19" name="Google Shape;119;p9"/>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20" name="Google Shape;120;p9"/>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121"/>
        <p:cNvGrpSpPr/>
        <p:nvPr/>
      </p:nvGrpSpPr>
      <p:grpSpPr>
        <a:xfrm>
          <a:off x="0" y="0"/>
          <a:ext cx="0" cy="0"/>
          <a:chOff x="0" y="0"/>
          <a:chExt cx="0" cy="0"/>
        </a:xfrm>
      </p:grpSpPr>
      <p:sp>
        <p:nvSpPr>
          <p:cNvPr id="122" name="Google Shape;122;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23" name="Google Shape;123;p10"/>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0"/>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5" name="Google Shape;125;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10"/>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128" name="Google Shape;128;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
          <p:cNvPicPr preferRelativeResize="0"/>
          <p:nvPr/>
        </p:nvPicPr>
        <p:blipFill rotWithShape="1">
          <a:blip r:embed="rId22">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jp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3.jp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73.gif"/><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keras.io/layers/wrapper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8.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hyperlink" Target="https://cs.stanford.edu/people/karpathy/ilsvrc/" TargetMode="External"/><Relationship Id="rId3" Type="http://schemas.openxmlformats.org/officeDocument/2006/relationships/image" Target="../media/image51.png"/><Relationship Id="rId7" Type="http://schemas.openxmlformats.org/officeDocument/2006/relationships/hyperlink" Target="http://people.idsia.ch/~juergen/cvpr201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yann.lecun.com/exdb/mnist/" TargetMode="Externa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p:nvPr/>
        </p:nvSpPr>
        <p:spPr>
          <a:xfrm>
            <a:off x="555037" y="2114911"/>
            <a:ext cx="6895272" cy="117198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US" sz="4000" b="0" i="0" u="none" strike="noStrike" cap="none">
                <a:solidFill>
                  <a:schemeClr val="dk1"/>
                </a:solidFill>
                <a:latin typeface="Proxima Nova"/>
                <a:ea typeface="Proxima Nova"/>
                <a:cs typeface="Proxima Nova"/>
                <a:sym typeface="Proxima Nova"/>
              </a:rPr>
              <a:t>PG Diploma in</a:t>
            </a:r>
            <a:r>
              <a:rPr lang="en-US" sz="4000">
                <a:solidFill>
                  <a:schemeClr val="dk1"/>
                </a:solidFill>
                <a:latin typeface="Proxima Nova"/>
                <a:ea typeface="Proxima Nova"/>
                <a:cs typeface="Proxima Nova"/>
                <a:sym typeface="Proxima Nova"/>
              </a:rPr>
              <a:t> DS</a:t>
            </a:r>
            <a:endParaRPr sz="4000" b="0" i="0" u="none" strike="noStrike" cap="none">
              <a:solidFill>
                <a:schemeClr val="dk1"/>
              </a:solidFill>
              <a:latin typeface="Proxima Nova"/>
              <a:ea typeface="Proxima Nova"/>
              <a:cs typeface="Proxima Nova"/>
              <a:sym typeface="Proxima Nova"/>
            </a:endParaRPr>
          </a:p>
        </p:txBody>
      </p:sp>
      <p:pic>
        <p:nvPicPr>
          <p:cNvPr id="385" name="Google Shape;385;p22"/>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386" name="Google Shape;386;p22"/>
          <p:cNvSpPr txBox="1"/>
          <p:nvPr/>
        </p:nvSpPr>
        <p:spPr>
          <a:xfrm>
            <a:off x="1157111" y="716037"/>
            <a:ext cx="1655704"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US" sz="1400" b="0" i="1" u="none" strike="noStrike" cap="none">
                <a:solidFill>
                  <a:schemeClr val="dk1"/>
                </a:solidFill>
                <a:latin typeface="Proxima Nova"/>
                <a:ea typeface="Proxima Nova"/>
                <a:cs typeface="Proxima Nova"/>
                <a:sym typeface="Proxima Nova"/>
              </a:rPr>
              <a:t>    #</a:t>
            </a:r>
            <a:r>
              <a:rPr lang="en-US" i="1">
                <a:solidFill>
                  <a:schemeClr val="dk1"/>
                </a:solidFill>
                <a:latin typeface="Proxima Nova"/>
                <a:ea typeface="Proxima Nova"/>
                <a:cs typeface="Proxima Nova"/>
                <a:sym typeface="Proxima Nova"/>
              </a:rPr>
              <a:t>RahoAmbitious</a:t>
            </a:r>
            <a:endParaRPr/>
          </a:p>
        </p:txBody>
      </p:sp>
      <p:sp>
        <p:nvSpPr>
          <p:cNvPr id="387" name="Google Shape;387;p2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23-02-2020</a:t>
            </a:r>
            <a:endParaRPr/>
          </a:p>
        </p:txBody>
      </p:sp>
      <p:sp>
        <p:nvSpPr>
          <p:cNvPr id="388" name="Google Shape;388;p2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1"/>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But why DL ??</a:t>
            </a:r>
            <a:endParaRPr/>
          </a:p>
        </p:txBody>
      </p:sp>
      <p:sp>
        <p:nvSpPr>
          <p:cNvPr id="506" name="Google Shape;506;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07" name="Google Shape;507;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508" name="Google Shape;508;p31"/>
          <p:cNvSpPr/>
          <p:nvPr/>
        </p:nvSpPr>
        <p:spPr>
          <a:xfrm>
            <a:off x="473879" y="789702"/>
            <a:ext cx="8207783"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 machine learning subfield of learning </a:t>
            </a:r>
            <a:r>
              <a:rPr lang="en-US" sz="1400" b="1">
                <a:solidFill>
                  <a:srgbClr val="FF0000"/>
                </a:solidFill>
                <a:latin typeface="Calibri"/>
                <a:ea typeface="Calibri"/>
                <a:cs typeface="Calibri"/>
                <a:sym typeface="Calibri"/>
              </a:rPr>
              <a:t>representations</a:t>
            </a:r>
            <a:r>
              <a:rPr lang="en-US" sz="1400">
                <a:solidFill>
                  <a:srgbClr val="FF0000"/>
                </a:solidFill>
                <a:latin typeface="Calibri"/>
                <a:ea typeface="Calibri"/>
                <a:cs typeface="Calibri"/>
                <a:sym typeface="Calibri"/>
              </a:rPr>
              <a:t> </a:t>
            </a:r>
            <a:r>
              <a:rPr lang="en-US" sz="1400">
                <a:solidFill>
                  <a:schemeClr val="dk1"/>
                </a:solidFill>
                <a:latin typeface="Calibri"/>
                <a:ea typeface="Calibri"/>
                <a:cs typeface="Calibri"/>
                <a:sym typeface="Calibri"/>
              </a:rPr>
              <a:t>of data. Exceptional effective at </a:t>
            </a:r>
            <a:r>
              <a:rPr lang="en-US" sz="1400" b="1">
                <a:solidFill>
                  <a:srgbClr val="FF0000"/>
                </a:solidFill>
                <a:latin typeface="Calibri"/>
                <a:ea typeface="Calibri"/>
                <a:cs typeface="Calibri"/>
                <a:sym typeface="Calibri"/>
              </a:rPr>
              <a:t>learning patterns</a:t>
            </a:r>
            <a:r>
              <a:rPr lang="en-US" sz="1400">
                <a:solidFill>
                  <a:schemeClr val="dk1"/>
                </a:solidFill>
                <a:latin typeface="Calibri"/>
                <a:ea typeface="Calibri"/>
                <a:cs typeface="Calibri"/>
                <a:sym typeface="Calibri"/>
              </a:rPr>
              <a: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Deep learning algorithms attempt to learn (multiple levels of) representation by using a </a:t>
            </a:r>
            <a:r>
              <a:rPr lang="en-US" sz="1400" b="1">
                <a:solidFill>
                  <a:srgbClr val="FF0000"/>
                </a:solidFill>
                <a:latin typeface="Calibri"/>
                <a:ea typeface="Calibri"/>
                <a:cs typeface="Calibri"/>
                <a:sym typeface="Calibri"/>
              </a:rPr>
              <a:t>hierarchy of multiple layers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If you provide the system </a:t>
            </a:r>
            <a:r>
              <a:rPr lang="en-US" sz="1400" b="1">
                <a:solidFill>
                  <a:srgbClr val="FF0000"/>
                </a:solidFill>
                <a:latin typeface="Calibri"/>
                <a:ea typeface="Calibri"/>
                <a:cs typeface="Calibri"/>
                <a:sym typeface="Calibri"/>
              </a:rPr>
              <a:t>tons of information</a:t>
            </a:r>
            <a:r>
              <a:rPr lang="en-US" sz="1400">
                <a:solidFill>
                  <a:schemeClr val="dk1"/>
                </a:solidFill>
                <a:latin typeface="Calibri"/>
                <a:ea typeface="Calibri"/>
                <a:cs typeface="Calibri"/>
                <a:sym typeface="Calibri"/>
              </a:rPr>
              <a:t>, it begins to understand it and respond in useful ways.</a:t>
            </a:r>
            <a:endParaRPr/>
          </a:p>
        </p:txBody>
      </p:sp>
      <p:pic>
        <p:nvPicPr>
          <p:cNvPr id="509" name="Google Shape;509;p31" descr="machine-learning-vs-deep-learning.png"/>
          <p:cNvPicPr preferRelativeResize="0"/>
          <p:nvPr/>
        </p:nvPicPr>
        <p:blipFill rotWithShape="1">
          <a:blip r:embed="rId3">
            <a:alphaModFix/>
          </a:blip>
          <a:srcRect/>
          <a:stretch/>
        </p:blipFill>
        <p:spPr>
          <a:xfrm>
            <a:off x="2066732" y="1828023"/>
            <a:ext cx="5022075" cy="24494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15" name="Google Shape;515;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516" name="Google Shape;516;p32"/>
          <p:cNvSpPr txBox="1">
            <a:spLocks noGrp="1"/>
          </p:cNvSpPr>
          <p:nvPr>
            <p:ph type="title"/>
          </p:nvPr>
        </p:nvSpPr>
        <p:spPr>
          <a:xfrm>
            <a:off x="316679" y="121966"/>
            <a:ext cx="682707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Learning Feature Representations</a:t>
            </a:r>
            <a:endParaRPr/>
          </a:p>
        </p:txBody>
      </p:sp>
      <p:sp>
        <p:nvSpPr>
          <p:cNvPr id="517" name="Google Shape;517;p32"/>
          <p:cNvSpPr/>
          <p:nvPr/>
        </p:nvSpPr>
        <p:spPr>
          <a:xfrm>
            <a:off x="1190624" y="1143685"/>
            <a:ext cx="7134225"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learning a hierarchy of features directly from the data instead of hand engineering?</a:t>
            </a:r>
            <a:endParaRPr/>
          </a:p>
        </p:txBody>
      </p:sp>
      <p:pic>
        <p:nvPicPr>
          <p:cNvPr id="518" name="Google Shape;518;p32"/>
          <p:cNvPicPr preferRelativeResize="0"/>
          <p:nvPr/>
        </p:nvPicPr>
        <p:blipFill rotWithShape="1">
          <a:blip r:embed="rId3">
            <a:alphaModFix/>
          </a:blip>
          <a:srcRect/>
          <a:stretch/>
        </p:blipFill>
        <p:spPr>
          <a:xfrm>
            <a:off x="952499" y="1776025"/>
            <a:ext cx="7372350" cy="22202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24" name="Google Shape;524;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525" name="Google Shape;525;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Feature maps</a:t>
            </a:r>
            <a:endParaRPr/>
          </a:p>
        </p:txBody>
      </p:sp>
      <p:pic>
        <p:nvPicPr>
          <p:cNvPr id="526" name="Google Shape;526;p33"/>
          <p:cNvPicPr preferRelativeResize="0"/>
          <p:nvPr/>
        </p:nvPicPr>
        <p:blipFill rotWithShape="1">
          <a:blip r:embed="rId3">
            <a:alphaModFix/>
          </a:blip>
          <a:srcRect/>
          <a:stretch/>
        </p:blipFill>
        <p:spPr>
          <a:xfrm>
            <a:off x="316679" y="1262392"/>
            <a:ext cx="8274871" cy="26943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32" name="Google Shape;532;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533" name="Google Shape;533;p34"/>
          <p:cNvSpPr txBox="1">
            <a:spLocks noGrp="1"/>
          </p:cNvSpPr>
          <p:nvPr>
            <p:ph type="title"/>
          </p:nvPr>
        </p:nvSpPr>
        <p:spPr>
          <a:xfrm>
            <a:off x="316679" y="121966"/>
            <a:ext cx="6779446"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Convolution  for Feature Extraction</a:t>
            </a:r>
            <a:endParaRPr/>
          </a:p>
        </p:txBody>
      </p:sp>
      <p:pic>
        <p:nvPicPr>
          <p:cNvPr id="534" name="Google Shape;534;p34"/>
          <p:cNvPicPr preferRelativeResize="0"/>
          <p:nvPr/>
        </p:nvPicPr>
        <p:blipFill rotWithShape="1">
          <a:blip r:embed="rId3">
            <a:alphaModFix/>
          </a:blip>
          <a:srcRect/>
          <a:stretch/>
        </p:blipFill>
        <p:spPr>
          <a:xfrm>
            <a:off x="5601034" y="1066800"/>
            <a:ext cx="2690478" cy="1590675"/>
          </a:xfrm>
          <a:prstGeom prst="rect">
            <a:avLst/>
          </a:prstGeom>
          <a:noFill/>
          <a:ln>
            <a:noFill/>
          </a:ln>
        </p:spPr>
      </p:pic>
      <p:sp>
        <p:nvSpPr>
          <p:cNvPr id="535" name="Google Shape;535;p34"/>
          <p:cNvSpPr/>
          <p:nvPr/>
        </p:nvSpPr>
        <p:spPr>
          <a:xfrm>
            <a:off x="800434" y="1353145"/>
            <a:ext cx="4572000" cy="830997"/>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Filter of size 4x4 : 16 different weights</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Apply this same filter to 4x4 patches in input</a:t>
            </a:r>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Shift by 2 pixels for next patch</a:t>
            </a:r>
            <a:endParaRPr/>
          </a:p>
        </p:txBody>
      </p:sp>
      <p:sp>
        <p:nvSpPr>
          <p:cNvPr id="536" name="Google Shape;536;p34"/>
          <p:cNvSpPr/>
          <p:nvPr/>
        </p:nvSpPr>
        <p:spPr>
          <a:xfrm>
            <a:off x="800435" y="3179984"/>
            <a:ext cx="7491077" cy="86177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Apply a set of weights – a filter – to extract local features</a:t>
            </a:r>
            <a:endParaRPr/>
          </a:p>
          <a:p>
            <a:pPr marL="342900" marR="0" lvl="0" indent="-342900" algn="l" rtl="0">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Use multiple filters to extract different features</a:t>
            </a:r>
            <a:endParaRPr/>
          </a:p>
          <a:p>
            <a:pPr marL="342900" marR="0" lvl="0" indent="-342900" algn="l" rtl="0">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Spatially share parameters of each filter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35"/>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But why DL ??</a:t>
            </a:r>
            <a:endParaRPr/>
          </a:p>
        </p:txBody>
      </p:sp>
      <p:sp>
        <p:nvSpPr>
          <p:cNvPr id="542" name="Google Shape;542;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43" name="Google Shape;543;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544" name="Google Shape;544;p35"/>
          <p:cNvSpPr/>
          <p:nvPr/>
        </p:nvSpPr>
        <p:spPr>
          <a:xfrm>
            <a:off x="628650" y="943125"/>
            <a:ext cx="8000555" cy="338554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Manually designed features are often </a:t>
            </a:r>
            <a:r>
              <a:rPr lang="en-US" sz="1600" b="1">
                <a:solidFill>
                  <a:srgbClr val="FF0000"/>
                </a:solidFill>
                <a:latin typeface="Calibri"/>
                <a:ea typeface="Calibri"/>
                <a:cs typeface="Calibri"/>
                <a:sym typeface="Calibri"/>
              </a:rPr>
              <a:t>over-specified</a:t>
            </a:r>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incomplete</a:t>
            </a:r>
            <a:r>
              <a:rPr lang="en-US" sz="1600">
                <a:solidFill>
                  <a:srgbClr val="FF0000"/>
                </a:solidFill>
                <a:latin typeface="Calibri"/>
                <a:ea typeface="Calibri"/>
                <a:cs typeface="Calibri"/>
                <a:sym typeface="Calibri"/>
              </a:rPr>
              <a:t> </a:t>
            </a:r>
            <a:r>
              <a:rPr lang="en-US" sz="1600">
                <a:solidFill>
                  <a:schemeClr val="dk1"/>
                </a:solidFill>
                <a:latin typeface="Calibri"/>
                <a:ea typeface="Calibri"/>
                <a:cs typeface="Calibri"/>
                <a:sym typeface="Calibri"/>
              </a:rPr>
              <a:t>and take a </a:t>
            </a:r>
            <a:r>
              <a:rPr lang="en-US" sz="1600" b="1">
                <a:solidFill>
                  <a:srgbClr val="FF0000"/>
                </a:solidFill>
                <a:latin typeface="Calibri"/>
                <a:ea typeface="Calibri"/>
                <a:cs typeface="Calibri"/>
                <a:sym typeface="Calibri"/>
              </a:rPr>
              <a:t>long time to design</a:t>
            </a:r>
            <a:r>
              <a:rPr lang="en-US" sz="1600" b="1">
                <a:solidFill>
                  <a:srgbClr val="E68230"/>
                </a:solidFill>
                <a:latin typeface="Calibri"/>
                <a:ea typeface="Calibri"/>
                <a:cs typeface="Calibri"/>
                <a:sym typeface="Calibri"/>
              </a:rPr>
              <a:t> </a:t>
            </a:r>
            <a:r>
              <a:rPr lang="en-US" sz="1600">
                <a:solidFill>
                  <a:schemeClr val="dk1"/>
                </a:solidFill>
                <a:latin typeface="Calibri"/>
                <a:ea typeface="Calibri"/>
                <a:cs typeface="Calibri"/>
                <a:sym typeface="Calibri"/>
              </a:rPr>
              <a:t>and validate</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Learned Features are </a:t>
            </a:r>
            <a:r>
              <a:rPr lang="en-US" sz="1600" b="1">
                <a:solidFill>
                  <a:srgbClr val="FF0000"/>
                </a:solidFill>
                <a:latin typeface="Calibri"/>
                <a:ea typeface="Calibri"/>
                <a:cs typeface="Calibri"/>
                <a:sym typeface="Calibri"/>
              </a:rPr>
              <a:t>easy to adapt</a:t>
            </a:r>
            <a:r>
              <a:rPr lang="en-US" sz="1600">
                <a:solidFill>
                  <a:schemeClr val="dk1"/>
                </a:solidFill>
                <a:latin typeface="Calibri"/>
                <a:ea typeface="Calibri"/>
                <a:cs typeface="Calibri"/>
                <a:sym typeface="Calibri"/>
              </a:rPr>
              <a:t>, </a:t>
            </a:r>
            <a:r>
              <a:rPr lang="en-US" sz="1600" b="1">
                <a:solidFill>
                  <a:srgbClr val="FF0000"/>
                </a:solidFill>
                <a:latin typeface="Calibri"/>
                <a:ea typeface="Calibri"/>
                <a:cs typeface="Calibri"/>
                <a:sym typeface="Calibri"/>
              </a:rPr>
              <a:t>fast</a:t>
            </a:r>
            <a:r>
              <a:rPr lang="en-US" sz="1600">
                <a:solidFill>
                  <a:srgbClr val="FF0000"/>
                </a:solidFill>
                <a:latin typeface="Calibri"/>
                <a:ea typeface="Calibri"/>
                <a:cs typeface="Calibri"/>
                <a:sym typeface="Calibri"/>
              </a:rPr>
              <a:t> </a:t>
            </a:r>
            <a:r>
              <a:rPr lang="en-US" sz="1600">
                <a:solidFill>
                  <a:schemeClr val="dk1"/>
                </a:solidFill>
                <a:latin typeface="Calibri"/>
                <a:ea typeface="Calibri"/>
                <a:cs typeface="Calibri"/>
                <a:sym typeface="Calibri"/>
              </a:rPr>
              <a:t>to learn</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Deep learning provides a very </a:t>
            </a:r>
            <a:r>
              <a:rPr lang="en-US" sz="1600" b="1">
                <a:solidFill>
                  <a:srgbClr val="FF0000"/>
                </a:solidFill>
                <a:latin typeface="Calibri"/>
                <a:ea typeface="Calibri"/>
                <a:cs typeface="Calibri"/>
                <a:sym typeface="Calibri"/>
              </a:rPr>
              <a:t>flexible</a:t>
            </a:r>
            <a:r>
              <a:rPr lang="en-US" sz="1600">
                <a:solidFill>
                  <a:schemeClr val="dk1"/>
                </a:solidFill>
                <a:latin typeface="Calibri"/>
                <a:ea typeface="Calibri"/>
                <a:cs typeface="Calibri"/>
                <a:sym typeface="Calibri"/>
              </a:rPr>
              <a:t>, (almost?) </a:t>
            </a:r>
            <a:r>
              <a:rPr lang="en-US" sz="1600" b="1">
                <a:solidFill>
                  <a:srgbClr val="FF0000"/>
                </a:solidFill>
                <a:latin typeface="Calibri"/>
                <a:ea typeface="Calibri"/>
                <a:cs typeface="Calibri"/>
                <a:sym typeface="Calibri"/>
              </a:rPr>
              <a:t>universal</a:t>
            </a:r>
            <a:r>
              <a:rPr lang="en-US" sz="1600">
                <a:solidFill>
                  <a:schemeClr val="dk1"/>
                </a:solidFill>
                <a:latin typeface="Calibri"/>
                <a:ea typeface="Calibri"/>
                <a:cs typeface="Calibri"/>
                <a:sym typeface="Calibri"/>
              </a:rPr>
              <a:t>, learnable framework for representing world, visual and linguistic information.</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Can learn both unsupervised and supervised</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Effective </a:t>
            </a:r>
            <a:r>
              <a:rPr lang="en-US" sz="1600" b="1">
                <a:solidFill>
                  <a:srgbClr val="FF0000"/>
                </a:solidFill>
                <a:latin typeface="Calibri"/>
                <a:ea typeface="Calibri"/>
                <a:cs typeface="Calibri"/>
                <a:sym typeface="Calibri"/>
              </a:rPr>
              <a:t>end-to-end</a:t>
            </a:r>
            <a:r>
              <a:rPr lang="en-US" sz="1600" b="1">
                <a:solidFill>
                  <a:srgbClr val="E68230"/>
                </a:solidFill>
                <a:latin typeface="Calibri"/>
                <a:ea typeface="Calibri"/>
                <a:cs typeface="Calibri"/>
                <a:sym typeface="Calibri"/>
              </a:rPr>
              <a:t> </a:t>
            </a:r>
            <a:r>
              <a:rPr lang="en-US" sz="1600">
                <a:solidFill>
                  <a:schemeClr val="dk1"/>
                </a:solidFill>
                <a:latin typeface="Calibri"/>
                <a:ea typeface="Calibri"/>
                <a:cs typeface="Calibri"/>
                <a:sym typeface="Calibri"/>
              </a:rPr>
              <a:t>joint system learning</a:t>
            </a:r>
            <a:endParaRPr/>
          </a:p>
          <a:p>
            <a:pPr marL="285750" marR="0" lvl="0" indent="-184150" algn="l" rtl="0">
              <a:spcBef>
                <a:spcPts val="0"/>
              </a:spcBef>
              <a:spcAft>
                <a:spcPts val="0"/>
              </a:spcAft>
              <a:buClr>
                <a:schemeClr val="dk1"/>
              </a:buClr>
              <a:buSzPts val="1600"/>
              <a:buFont typeface="Noto Sans Symbols"/>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Utilize large amounts of training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550" name="Google Shape;550;p36"/>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latin typeface="Proxima Nova"/>
                <a:ea typeface="Proxima Nova"/>
                <a:cs typeface="Proxima Nova"/>
                <a:sym typeface="Proxima Nova"/>
              </a:rPr>
              <a:t>15</a:t>
            </a:fld>
            <a:endParaRPr sz="900">
              <a:latin typeface="Proxima Nova"/>
              <a:ea typeface="Proxima Nova"/>
              <a:cs typeface="Proxima Nova"/>
              <a:sym typeface="Proxima Nova"/>
            </a:endParaRPr>
          </a:p>
        </p:txBody>
      </p:sp>
      <p:sp>
        <p:nvSpPr>
          <p:cNvPr id="551" name="Google Shape;551;p36"/>
          <p:cNvSpPr txBox="1"/>
          <p:nvPr/>
        </p:nvSpPr>
        <p:spPr>
          <a:xfrm>
            <a:off x="638175" y="654907"/>
            <a:ext cx="728320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lt1"/>
                </a:solidFill>
                <a:latin typeface="Calibri"/>
                <a:ea typeface="Calibri"/>
                <a:cs typeface="Calibri"/>
                <a:sym typeface="Calibri"/>
              </a:rPr>
              <a:t>All the work that we need to do can be split in 4 steps:</a:t>
            </a:r>
            <a:endParaRPr/>
          </a:p>
        </p:txBody>
      </p:sp>
      <p:sp>
        <p:nvSpPr>
          <p:cNvPr id="552" name="Google Shape;552;p36"/>
          <p:cNvSpPr txBox="1"/>
          <p:nvPr/>
        </p:nvSpPr>
        <p:spPr>
          <a:xfrm>
            <a:off x="638175" y="1507524"/>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553" name="Google Shape;553;p36"/>
          <p:cNvSpPr txBox="1"/>
          <p:nvPr/>
        </p:nvSpPr>
        <p:spPr>
          <a:xfrm>
            <a:off x="642293" y="1931780"/>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54" name="Google Shape;554;p36"/>
          <p:cNvSpPr txBox="1"/>
          <p:nvPr/>
        </p:nvSpPr>
        <p:spPr>
          <a:xfrm>
            <a:off x="654650" y="2351911"/>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55" name="Google Shape;555;p36"/>
          <p:cNvSpPr txBox="1"/>
          <p:nvPr/>
        </p:nvSpPr>
        <p:spPr>
          <a:xfrm>
            <a:off x="1126962" y="2343218"/>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Train &amp; Test </a:t>
            </a:r>
            <a:endParaRPr/>
          </a:p>
        </p:txBody>
      </p:sp>
      <p:sp>
        <p:nvSpPr>
          <p:cNvPr id="556" name="Google Shape;556;p36"/>
          <p:cNvSpPr txBox="1"/>
          <p:nvPr/>
        </p:nvSpPr>
        <p:spPr>
          <a:xfrm>
            <a:off x="654650" y="2759684"/>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57" name="Google Shape;557;p36"/>
          <p:cNvSpPr txBox="1"/>
          <p:nvPr/>
        </p:nvSpPr>
        <p:spPr>
          <a:xfrm>
            <a:off x="1143437" y="2759684"/>
            <a:ext cx="42769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Predict with DL Model</a:t>
            </a:r>
            <a:endParaRPr/>
          </a:p>
        </p:txBody>
      </p:sp>
      <p:sp>
        <p:nvSpPr>
          <p:cNvPr id="558" name="Google Shape;558;p36"/>
          <p:cNvSpPr txBox="1"/>
          <p:nvPr/>
        </p:nvSpPr>
        <p:spPr>
          <a:xfrm>
            <a:off x="1101060" y="1938785"/>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Create DL Model</a:t>
            </a:r>
            <a:endParaRPr/>
          </a:p>
        </p:txBody>
      </p:sp>
      <p:sp>
        <p:nvSpPr>
          <p:cNvPr id="559" name="Google Shape;559;p36"/>
          <p:cNvSpPr txBox="1"/>
          <p:nvPr/>
        </p:nvSpPr>
        <p:spPr>
          <a:xfrm>
            <a:off x="1126962" y="1552653"/>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Generate and Prepare the Data</a:t>
            </a:r>
            <a:endParaRPr/>
          </a:p>
        </p:txBody>
      </p:sp>
      <p:sp>
        <p:nvSpPr>
          <p:cNvPr id="560" name="Google Shape;560;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Certification Program</a:t>
            </a:r>
            <a:endParaRPr/>
          </a:p>
        </p:txBody>
      </p:sp>
      <p:sp>
        <p:nvSpPr>
          <p:cNvPr id="561" name="Google Shape;561;p36"/>
          <p:cNvSpPr/>
          <p:nvPr/>
        </p:nvSpPr>
        <p:spPr>
          <a:xfrm>
            <a:off x="654650" y="3515103"/>
            <a:ext cx="362973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Calibri"/>
                <a:ea typeface="Calibri"/>
                <a:cs typeface="Calibri"/>
                <a:sym typeface="Calibri"/>
              </a:rPr>
              <a:t>☺ So let’s start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7"/>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Understanding the generators</a:t>
            </a:r>
            <a:endParaRPr/>
          </a:p>
        </p:txBody>
      </p:sp>
      <p:sp>
        <p:nvSpPr>
          <p:cNvPr id="567" name="Google Shape;567;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68" name="Google Shape;568;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569" name="Google Shape;569;p37"/>
          <p:cNvPicPr preferRelativeResize="0"/>
          <p:nvPr/>
        </p:nvPicPr>
        <p:blipFill rotWithShape="1">
          <a:blip r:embed="rId3">
            <a:alphaModFix/>
          </a:blip>
          <a:srcRect/>
          <a:stretch/>
        </p:blipFill>
        <p:spPr>
          <a:xfrm>
            <a:off x="494658" y="1005997"/>
            <a:ext cx="3934790" cy="1672706"/>
          </a:xfrm>
          <a:prstGeom prst="rect">
            <a:avLst/>
          </a:prstGeom>
          <a:noFill/>
          <a:ln>
            <a:noFill/>
          </a:ln>
        </p:spPr>
      </p:pic>
      <p:pic>
        <p:nvPicPr>
          <p:cNvPr id="570" name="Google Shape;570;p37" descr="Generators 1"/>
          <p:cNvPicPr preferRelativeResize="0"/>
          <p:nvPr/>
        </p:nvPicPr>
        <p:blipFill rotWithShape="1">
          <a:blip r:embed="rId4">
            <a:alphaModFix/>
          </a:blip>
          <a:srcRect/>
          <a:stretch/>
        </p:blipFill>
        <p:spPr>
          <a:xfrm>
            <a:off x="4629910" y="774148"/>
            <a:ext cx="3656080" cy="2019258"/>
          </a:xfrm>
          <a:prstGeom prst="rect">
            <a:avLst/>
          </a:prstGeom>
          <a:noFill/>
          <a:ln>
            <a:noFill/>
          </a:ln>
        </p:spPr>
      </p:pic>
      <p:pic>
        <p:nvPicPr>
          <p:cNvPr id="571" name="Google Shape;571;p37"/>
          <p:cNvPicPr preferRelativeResize="0"/>
          <p:nvPr/>
        </p:nvPicPr>
        <p:blipFill rotWithShape="1">
          <a:blip r:embed="rId5">
            <a:alphaModFix/>
          </a:blip>
          <a:srcRect/>
          <a:stretch/>
        </p:blipFill>
        <p:spPr>
          <a:xfrm>
            <a:off x="839499" y="3068751"/>
            <a:ext cx="3245108" cy="1267277"/>
          </a:xfrm>
          <a:prstGeom prst="rect">
            <a:avLst/>
          </a:prstGeom>
          <a:noFill/>
          <a:ln>
            <a:noFill/>
          </a:ln>
        </p:spPr>
      </p:pic>
      <p:sp>
        <p:nvSpPr>
          <p:cNvPr id="572" name="Google Shape;572;p37"/>
          <p:cNvSpPr/>
          <p:nvPr/>
        </p:nvSpPr>
        <p:spPr>
          <a:xfrm>
            <a:off x="4400880" y="3180170"/>
            <a:ext cx="4012135"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generator function is just like a regular function but with a key difference: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a:t>
            </a:r>
            <a:r>
              <a:rPr lang="en-US" sz="1800">
                <a:solidFill>
                  <a:srgbClr val="FF0000"/>
                </a:solidFill>
                <a:latin typeface="Calibri"/>
                <a:ea typeface="Calibri"/>
                <a:cs typeface="Calibri"/>
                <a:sym typeface="Calibri"/>
              </a:rPr>
              <a:t>yield </a:t>
            </a:r>
            <a:r>
              <a:rPr lang="en-US" sz="1800">
                <a:solidFill>
                  <a:schemeClr val="dk1"/>
                </a:solidFill>
                <a:latin typeface="Calibri"/>
                <a:ea typeface="Calibri"/>
                <a:cs typeface="Calibri"/>
                <a:sym typeface="Calibri"/>
              </a:rPr>
              <a:t>keyword replaces </a:t>
            </a: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8"/>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What is Gesture Recognition Technology?</a:t>
            </a:r>
            <a:endParaRPr/>
          </a:p>
        </p:txBody>
      </p:sp>
      <p:sp>
        <p:nvSpPr>
          <p:cNvPr id="578" name="Google Shape;578;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79" name="Google Shape;579;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80" name="Google Shape;580;p38"/>
          <p:cNvPicPr preferRelativeResize="0"/>
          <p:nvPr/>
        </p:nvPicPr>
        <p:blipFill rotWithShape="1">
          <a:blip r:embed="rId3">
            <a:alphaModFix/>
          </a:blip>
          <a:srcRect r="29162"/>
          <a:stretch/>
        </p:blipFill>
        <p:spPr>
          <a:xfrm>
            <a:off x="6224077" y="863030"/>
            <a:ext cx="2291273" cy="3743205"/>
          </a:xfrm>
          <a:prstGeom prst="rect">
            <a:avLst/>
          </a:prstGeom>
          <a:noFill/>
          <a:ln>
            <a:noFill/>
          </a:ln>
        </p:spPr>
      </p:pic>
      <p:sp>
        <p:nvSpPr>
          <p:cNvPr id="581" name="Google Shape;581;p38"/>
          <p:cNvSpPr/>
          <p:nvPr/>
        </p:nvSpPr>
        <p:spPr>
          <a:xfrm>
            <a:off x="628650" y="959356"/>
            <a:ext cx="5447764"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rgbClr val="FF0000"/>
                </a:solidFill>
                <a:latin typeface="Calibri"/>
                <a:ea typeface="Calibri"/>
                <a:cs typeface="Calibri"/>
                <a:sym typeface="Calibri"/>
              </a:rPr>
              <a:t>generators produce a stream of values, so yielding a single value doesn’t really qualify as a stream. </a:t>
            </a:r>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ctr" rtl="0">
              <a:spcBef>
                <a:spcPts val="0"/>
              </a:spcBef>
              <a:spcAft>
                <a:spcPts val="0"/>
              </a:spcAft>
              <a:buNone/>
            </a:pPr>
            <a:r>
              <a:rPr lang="en-US" sz="1600">
                <a:solidFill>
                  <a:srgbClr val="00B0F0"/>
                </a:solidFill>
                <a:latin typeface="Calibri"/>
                <a:ea typeface="Calibri"/>
                <a:cs typeface="Calibri"/>
                <a:sym typeface="Calibri"/>
              </a:rPr>
              <a:t>To do this, we can actually put in multiple yield statements into a generator function. These yield statements form the sequence that the generator will output.</a:t>
            </a:r>
            <a:endParaRPr/>
          </a:p>
        </p:txBody>
      </p:sp>
      <p:sp>
        <p:nvSpPr>
          <p:cNvPr id="582" name="Google Shape;582;p38"/>
          <p:cNvSpPr/>
          <p:nvPr/>
        </p:nvSpPr>
        <p:spPr>
          <a:xfrm>
            <a:off x="628650" y="2742777"/>
            <a:ext cx="5074276" cy="13234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We’ll create a generator and bind it to a variable mg. Then, if we keep passing mg into next(), we’ll get to the next yield. If we keep going past, we’ll be given a StopIteration error to tell us that the generator has no more values to give.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9"/>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Laziness and generators</a:t>
            </a:r>
            <a:endParaRPr/>
          </a:p>
        </p:txBody>
      </p:sp>
      <p:sp>
        <p:nvSpPr>
          <p:cNvPr id="588" name="Google Shape;588;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589" name="Google Shape;589;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590" name="Google Shape;590;p39"/>
          <p:cNvSpPr/>
          <p:nvPr/>
        </p:nvSpPr>
        <p:spPr>
          <a:xfrm>
            <a:off x="1657350" y="2054681"/>
            <a:ext cx="698973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Generators are lazy because they only give us a value when we ask for it. The flipside here is that only that single value takes up memory. The ultimate result is that generators are incredibly </a:t>
            </a:r>
            <a:r>
              <a:rPr lang="en-US" sz="1800">
                <a:solidFill>
                  <a:srgbClr val="FF0000"/>
                </a:solidFill>
                <a:latin typeface="Calibri"/>
                <a:ea typeface="Calibri"/>
                <a:cs typeface="Calibri"/>
                <a:sym typeface="Calibri"/>
              </a:rPr>
              <a:t>memory efficient</a:t>
            </a:r>
            <a:r>
              <a:rPr lang="en-US" sz="1800">
                <a:solidFill>
                  <a:schemeClr val="dk1"/>
                </a:solidFill>
                <a:latin typeface="Calibri"/>
                <a:ea typeface="Calibri"/>
                <a:cs typeface="Calibri"/>
                <a:sym typeface="Calibri"/>
              </a:rPr>
              <a:t>, which makes it a perfect candidate for reading and using Big Data files.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Once we ask for the next value of a generator, the old value is discarded. Once we go through the entire generator, it is also discarded from memory as well.</a:t>
            </a:r>
            <a:endParaRPr/>
          </a:p>
        </p:txBody>
      </p:sp>
      <p:pic>
        <p:nvPicPr>
          <p:cNvPr id="591" name="Google Shape;591;p39" descr="Related image"/>
          <p:cNvPicPr preferRelativeResize="0"/>
          <p:nvPr/>
        </p:nvPicPr>
        <p:blipFill rotWithShape="1">
          <a:blip r:embed="rId3">
            <a:alphaModFix/>
          </a:blip>
          <a:srcRect l="29872" t="39096" r="30371" b="33769"/>
          <a:stretch/>
        </p:blipFill>
        <p:spPr>
          <a:xfrm>
            <a:off x="6712952" y="851991"/>
            <a:ext cx="1547395" cy="1056105"/>
          </a:xfrm>
          <a:prstGeom prst="rect">
            <a:avLst/>
          </a:prstGeom>
          <a:noFill/>
          <a:ln>
            <a:noFill/>
          </a:ln>
        </p:spPr>
      </p:pic>
      <p:sp>
        <p:nvSpPr>
          <p:cNvPr id="592" name="Google Shape;592;p39"/>
          <p:cNvSpPr/>
          <p:nvPr/>
        </p:nvSpPr>
        <p:spPr>
          <a:xfrm>
            <a:off x="628649" y="984766"/>
            <a:ext cx="595708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know now that generators produce a single value from a defined sequence, but only when we ask next() or within a for loop. We call this </a:t>
            </a:r>
            <a:r>
              <a:rPr lang="en-US" sz="1800">
                <a:solidFill>
                  <a:srgbClr val="FF0000"/>
                </a:solidFill>
                <a:latin typeface="Calibri"/>
                <a:ea typeface="Calibri"/>
                <a:cs typeface="Calibri"/>
                <a:sym typeface="Calibri"/>
              </a:rPr>
              <a:t>lazy evaluation</a:t>
            </a:r>
            <a:r>
              <a:rPr lang="en-US" sz="1800">
                <a:solidFill>
                  <a:schemeClr val="dk1"/>
                </a:solidFill>
                <a:latin typeface="Calibri"/>
                <a:ea typeface="Calibri"/>
                <a:cs typeface="Calibri"/>
                <a:sym typeface="Calibri"/>
              </a:rPr>
              <a:t>.</a:t>
            </a:r>
            <a:endParaRPr/>
          </a:p>
        </p:txBody>
      </p:sp>
      <p:pic>
        <p:nvPicPr>
          <p:cNvPr id="593" name="Google Shape;593;p39" descr="Related image"/>
          <p:cNvPicPr preferRelativeResize="0"/>
          <p:nvPr/>
        </p:nvPicPr>
        <p:blipFill rotWithShape="1">
          <a:blip r:embed="rId4">
            <a:alphaModFix/>
          </a:blip>
          <a:srcRect/>
          <a:stretch/>
        </p:blipFill>
        <p:spPr>
          <a:xfrm rot="-5400000">
            <a:off x="127977" y="2816102"/>
            <a:ext cx="2063277" cy="7854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0"/>
          <p:cNvSpPr txBox="1">
            <a:spLocks noGrp="1"/>
          </p:cNvSpPr>
          <p:nvPr>
            <p:ph type="dt" idx="10"/>
          </p:nvPr>
        </p:nvSpPr>
        <p:spPr>
          <a:xfrm>
            <a:off x="1520678" y="4779170"/>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599" name="Google Shape;599;p40"/>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latin typeface="Proxima Nova"/>
                <a:ea typeface="Proxima Nova"/>
                <a:cs typeface="Proxima Nova"/>
                <a:sym typeface="Proxima Nova"/>
              </a:rPr>
              <a:t>19</a:t>
            </a:fld>
            <a:endParaRPr sz="900">
              <a:latin typeface="Proxima Nova"/>
              <a:ea typeface="Proxima Nova"/>
              <a:cs typeface="Proxima Nova"/>
              <a:sym typeface="Proxima Nova"/>
            </a:endParaRPr>
          </a:p>
        </p:txBody>
      </p:sp>
      <p:pic>
        <p:nvPicPr>
          <p:cNvPr id="600" name="Google Shape;600;p40" descr="Related image"/>
          <p:cNvPicPr preferRelativeResize="0"/>
          <p:nvPr/>
        </p:nvPicPr>
        <p:blipFill rotWithShape="1">
          <a:blip r:embed="rId3">
            <a:alphaModFix/>
          </a:blip>
          <a:srcRect/>
          <a:stretch/>
        </p:blipFill>
        <p:spPr>
          <a:xfrm>
            <a:off x="311762" y="2300809"/>
            <a:ext cx="1421345" cy="2842691"/>
          </a:xfrm>
          <a:prstGeom prst="rect">
            <a:avLst/>
          </a:prstGeom>
          <a:noFill/>
          <a:ln>
            <a:noFill/>
          </a:ln>
        </p:spPr>
      </p:pic>
      <p:pic>
        <p:nvPicPr>
          <p:cNvPr id="601" name="Google Shape;601;p40" descr="Image result for big data icons"/>
          <p:cNvPicPr preferRelativeResize="0"/>
          <p:nvPr/>
        </p:nvPicPr>
        <p:blipFill rotWithShape="1">
          <a:blip r:embed="rId4">
            <a:alphaModFix/>
          </a:blip>
          <a:srcRect/>
          <a:stretch/>
        </p:blipFill>
        <p:spPr>
          <a:xfrm>
            <a:off x="7243150" y="986879"/>
            <a:ext cx="1199101" cy="1199101"/>
          </a:xfrm>
          <a:prstGeom prst="rect">
            <a:avLst/>
          </a:prstGeom>
          <a:noFill/>
          <a:ln>
            <a:noFill/>
          </a:ln>
        </p:spPr>
      </p:pic>
      <p:sp>
        <p:nvSpPr>
          <p:cNvPr id="602" name="Google Shape;602;p40"/>
          <p:cNvSpPr/>
          <p:nvPr/>
        </p:nvSpPr>
        <p:spPr>
          <a:xfrm>
            <a:off x="766191" y="433495"/>
            <a:ext cx="672998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lt1"/>
                </a:solidFill>
                <a:latin typeface="Calibri"/>
                <a:ea typeface="Calibri"/>
                <a:cs typeface="Calibri"/>
                <a:sym typeface="Calibri"/>
              </a:rPr>
              <a:t>That’s good but how is it going to help me in gesture recognition ?</a:t>
            </a:r>
            <a:r>
              <a:rPr lang="en-US" sz="1800">
                <a:solidFill>
                  <a:schemeClr val="dk1"/>
                </a:solidFill>
                <a:latin typeface="Calibri"/>
                <a:ea typeface="Calibri"/>
                <a:cs typeface="Calibri"/>
                <a:sym typeface="Calibri"/>
              </a:rPr>
              <a:t> “ </a:t>
            </a:r>
            <a:endParaRPr/>
          </a:p>
        </p:txBody>
      </p:sp>
      <p:sp>
        <p:nvSpPr>
          <p:cNvPr id="603" name="Google Shape;603;p40"/>
          <p:cNvSpPr/>
          <p:nvPr/>
        </p:nvSpPr>
        <p:spPr>
          <a:xfrm>
            <a:off x="489098" y="1047821"/>
            <a:ext cx="6661716"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a:solidFill>
                  <a:schemeClr val="lt1"/>
                </a:solidFill>
                <a:latin typeface="Arial"/>
                <a:ea typeface="Arial"/>
                <a:cs typeface="Arial"/>
                <a:sym typeface="Arial"/>
              </a:rPr>
              <a:t>Have you ever had to load a dataset that was so memory consuming that you wished a magic trick could seamlessly take care of that? Large datasets are increasingly becoming part of our lives, as we are able to harness an ever-growing quantity of data.</a:t>
            </a:r>
            <a:endParaRPr sz="1600">
              <a:solidFill>
                <a:schemeClr val="lt1"/>
              </a:solidFill>
              <a:latin typeface="Calibri"/>
              <a:ea typeface="Calibri"/>
              <a:cs typeface="Calibri"/>
              <a:sym typeface="Calibri"/>
            </a:endParaRPr>
          </a:p>
        </p:txBody>
      </p:sp>
      <p:sp>
        <p:nvSpPr>
          <p:cNvPr id="604" name="Google Shape;604;p40"/>
          <p:cNvSpPr/>
          <p:nvPr/>
        </p:nvSpPr>
        <p:spPr>
          <a:xfrm>
            <a:off x="1839654" y="2513386"/>
            <a:ext cx="6602597"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0" i="0">
                <a:solidFill>
                  <a:schemeClr val="lt1"/>
                </a:solidFill>
                <a:latin typeface="Arial"/>
                <a:ea typeface="Arial"/>
                <a:cs typeface="Arial"/>
                <a:sym typeface="Arial"/>
              </a:rPr>
              <a:t> But Deep learning models can work on batch data right? So why do we need to load the complete thing at once ?</a:t>
            </a:r>
            <a:endParaRPr sz="1600">
              <a:solidFill>
                <a:schemeClr val="lt1"/>
              </a:solidFill>
              <a:latin typeface="Calibri"/>
              <a:ea typeface="Calibri"/>
              <a:cs typeface="Calibri"/>
              <a:sym typeface="Calibri"/>
            </a:endParaRPr>
          </a:p>
        </p:txBody>
      </p:sp>
      <p:sp>
        <p:nvSpPr>
          <p:cNvPr id="605" name="Google Shape;605;p40"/>
          <p:cNvSpPr/>
          <p:nvPr/>
        </p:nvSpPr>
        <p:spPr>
          <a:xfrm>
            <a:off x="1839654" y="3568162"/>
            <a:ext cx="684708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a:solidFill>
                  <a:schemeClr val="dk1"/>
                </a:solidFill>
                <a:latin typeface="Arial"/>
                <a:ea typeface="Arial"/>
                <a:cs typeface="Arial"/>
                <a:sym typeface="Arial"/>
              </a:rPr>
              <a:t>That is the reason why we need to find other ways to do that task efficiently ☺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23"/>
          <p:cNvPicPr preferRelativeResize="0">
            <a:picLocks noGrp="1"/>
          </p:cNvPicPr>
          <p:nvPr>
            <p:ph type="pic" idx="2"/>
          </p:nvPr>
        </p:nvPicPr>
        <p:blipFill rotWithShape="1">
          <a:blip r:embed="rId3">
            <a:alphaModFix/>
          </a:blip>
          <a:srcRect t="7698" b="7697"/>
          <a:stretch/>
        </p:blipFill>
        <p:spPr>
          <a:xfrm>
            <a:off x="0" y="-11"/>
            <a:ext cx="9144000" cy="5143500"/>
          </a:xfrm>
          <a:prstGeom prst="rect">
            <a:avLst/>
          </a:prstGeom>
          <a:noFill/>
          <a:ln>
            <a:noFill/>
          </a:ln>
        </p:spPr>
      </p:pic>
      <p:sp>
        <p:nvSpPr>
          <p:cNvPr id="394" name="Google Shape;394;p23"/>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395" name="Google Shape;395;p23"/>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E72D3F"/>
              </a:buClr>
              <a:buSzPts val="900"/>
              <a:buFont typeface="Proxima Nova"/>
              <a:buNone/>
            </a:pPr>
            <a:fld id="{00000000-1234-1234-1234-123412341234}" type="slidenum">
              <a:rPr lang="en-US"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396" name="Google Shape;396;p23"/>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397" name="Google Shape;397;p23"/>
          <p:cNvSpPr txBox="1"/>
          <p:nvPr/>
        </p:nvSpPr>
        <p:spPr>
          <a:xfrm>
            <a:off x="635172" y="980842"/>
            <a:ext cx="3427255" cy="11382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600" b="1" i="0" u="none" strike="noStrike" cap="none">
                <a:solidFill>
                  <a:srgbClr val="FFFFFF"/>
                </a:solidFill>
                <a:latin typeface="Proxima Nova"/>
                <a:ea typeface="Proxima Nova"/>
                <a:cs typeface="Proxima Nova"/>
                <a:sym typeface="Proxima Nova"/>
              </a:rPr>
              <a:t>Course :</a:t>
            </a:r>
            <a:r>
              <a:rPr lang="en-US" sz="1600" b="0" i="0" u="none" strike="noStrike" cap="none">
                <a:solidFill>
                  <a:schemeClr val="lt1"/>
                </a:solidFill>
                <a:latin typeface="Proxima Nova"/>
                <a:ea typeface="Proxima Nova"/>
                <a:cs typeface="Proxima Nova"/>
                <a:sym typeface="Proxima Nova"/>
              </a:rPr>
              <a:t> </a:t>
            </a:r>
            <a:r>
              <a:rPr lang="en-US" sz="1600">
                <a:solidFill>
                  <a:schemeClr val="lt1"/>
                </a:solidFill>
                <a:latin typeface="Proxima Nova"/>
                <a:ea typeface="Proxima Nova"/>
                <a:cs typeface="Proxima Nova"/>
                <a:sym typeface="Proxima Nova"/>
              </a:rPr>
              <a:t>Domain Elective</a:t>
            </a: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800"/>
              <a:buFont typeface="Arial"/>
              <a:buNone/>
            </a:pPr>
            <a:r>
              <a:rPr lang="en-US" sz="1600" b="1" i="0" u="none" strike="noStrike" cap="none">
                <a:solidFill>
                  <a:srgbClr val="FFFFFF"/>
                </a:solidFill>
                <a:latin typeface="Proxima Nova"/>
                <a:ea typeface="Proxima Nova"/>
                <a:cs typeface="Proxima Nova"/>
                <a:sym typeface="Proxima Nova"/>
              </a:rPr>
              <a:t>Lecture On :</a:t>
            </a:r>
            <a:r>
              <a:rPr lang="en-US" sz="1600" b="0" i="0" u="none" strike="noStrike" cap="none">
                <a:solidFill>
                  <a:srgbClr val="FFFFFF"/>
                </a:solidFill>
                <a:latin typeface="Proxima Nova"/>
                <a:ea typeface="Proxima Nova"/>
                <a:cs typeface="Proxima Nova"/>
                <a:sym typeface="Proxima Nova"/>
              </a:rPr>
              <a:t> </a:t>
            </a:r>
            <a:r>
              <a:rPr lang="en-US" sz="1600" b="0" i="0" u="none" strike="noStrike" cap="none">
                <a:solidFill>
                  <a:schemeClr val="lt1"/>
                </a:solidFill>
                <a:latin typeface="Proxima Nova"/>
                <a:ea typeface="Proxima Nova"/>
                <a:cs typeface="Proxima Nova"/>
                <a:sym typeface="Proxima Nova"/>
              </a:rPr>
              <a:t>Gesture Recognition</a:t>
            </a:r>
            <a:endParaRPr sz="16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00"/>
              </a:buClr>
              <a:buSzPts val="1800"/>
              <a:buFont typeface="Arial"/>
              <a:buNone/>
            </a:pPr>
            <a:r>
              <a:rPr lang="en-US" sz="1600" b="1" i="0" u="none" strike="noStrike" cap="none">
                <a:solidFill>
                  <a:srgbClr val="FFFFFF"/>
                </a:solidFill>
                <a:latin typeface="Proxima Nova"/>
                <a:ea typeface="Proxima Nova"/>
                <a:cs typeface="Proxima Nova"/>
                <a:sym typeface="Proxima Nova"/>
              </a:rPr>
              <a:t>Instructor :</a:t>
            </a:r>
            <a:r>
              <a:rPr lang="en-US" sz="1600" b="0" i="0" u="none" strike="noStrike" cap="none">
                <a:solidFill>
                  <a:schemeClr val="lt1"/>
                </a:solidFill>
                <a:latin typeface="Proxima Nova"/>
                <a:ea typeface="Proxima Nova"/>
                <a:cs typeface="Proxima Nova"/>
                <a:sym typeface="Proxima Nova"/>
              </a:rPr>
              <a:t> Manish Kumar</a:t>
            </a:r>
            <a:endParaRPr sz="1600" b="0" i="0" u="none" strike="noStrike" cap="none">
              <a:solidFill>
                <a:schemeClr val="lt1"/>
              </a:solidFill>
              <a:latin typeface="Proxima Nova"/>
              <a:ea typeface="Proxima Nova"/>
              <a:cs typeface="Proxima Nova"/>
              <a:sym typeface="Proxima Nova"/>
            </a:endParaRPr>
          </a:p>
        </p:txBody>
      </p:sp>
      <p:pic>
        <p:nvPicPr>
          <p:cNvPr id="398" name="Google Shape;398;p23"/>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611" name="Google Shape;611;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612" name="Google Shape;612;p41"/>
          <p:cNvSpPr/>
          <p:nvPr/>
        </p:nvSpPr>
        <p:spPr>
          <a:xfrm>
            <a:off x="1323956" y="869858"/>
            <a:ext cx="218521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rgbClr val="24292E"/>
                </a:solidFill>
                <a:latin typeface="Arial"/>
                <a:ea typeface="Arial"/>
                <a:cs typeface="Arial"/>
                <a:sym typeface="Arial"/>
              </a:rPr>
              <a:t>Previous situation</a:t>
            </a:r>
            <a:endParaRPr/>
          </a:p>
        </p:txBody>
      </p:sp>
      <p:pic>
        <p:nvPicPr>
          <p:cNvPr id="613" name="Google Shape;613;p41"/>
          <p:cNvPicPr preferRelativeResize="0"/>
          <p:nvPr/>
        </p:nvPicPr>
        <p:blipFill rotWithShape="1">
          <a:blip r:embed="rId3">
            <a:alphaModFix/>
          </a:blip>
          <a:srcRect r="3534"/>
          <a:stretch/>
        </p:blipFill>
        <p:spPr>
          <a:xfrm>
            <a:off x="628650" y="1615563"/>
            <a:ext cx="3575826" cy="2416702"/>
          </a:xfrm>
          <a:prstGeom prst="rect">
            <a:avLst/>
          </a:prstGeom>
          <a:noFill/>
          <a:ln>
            <a:noFill/>
          </a:ln>
        </p:spPr>
      </p:pic>
      <p:sp>
        <p:nvSpPr>
          <p:cNvPr id="614" name="Google Shape;614;p41"/>
          <p:cNvSpPr/>
          <p:nvPr/>
        </p:nvSpPr>
        <p:spPr>
          <a:xfrm>
            <a:off x="5600186" y="869858"/>
            <a:ext cx="19415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rgbClr val="24292E"/>
                </a:solidFill>
                <a:latin typeface="Arial"/>
                <a:ea typeface="Arial"/>
                <a:cs typeface="Arial"/>
                <a:sym typeface="Arial"/>
              </a:rPr>
              <a:t>Data generators</a:t>
            </a:r>
            <a:endParaRPr/>
          </a:p>
        </p:txBody>
      </p:sp>
      <p:pic>
        <p:nvPicPr>
          <p:cNvPr id="615" name="Google Shape;615;p41"/>
          <p:cNvPicPr preferRelativeResize="0"/>
          <p:nvPr/>
        </p:nvPicPr>
        <p:blipFill rotWithShape="1">
          <a:blip r:embed="rId4">
            <a:alphaModFix/>
          </a:blip>
          <a:srcRect/>
          <a:stretch/>
        </p:blipFill>
        <p:spPr>
          <a:xfrm>
            <a:off x="4277192" y="1615563"/>
            <a:ext cx="4587546" cy="2412265"/>
          </a:xfrm>
          <a:prstGeom prst="rect">
            <a:avLst/>
          </a:prstGeom>
          <a:noFill/>
          <a:ln>
            <a:noFill/>
          </a:ln>
        </p:spPr>
      </p:pic>
      <p:sp>
        <p:nvSpPr>
          <p:cNvPr id="616" name="Google Shape;616;p41"/>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Data Generators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2"/>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622" name="Google Shape;622;p42"/>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latin typeface="Proxima Nova"/>
                <a:ea typeface="Proxima Nova"/>
                <a:cs typeface="Proxima Nova"/>
                <a:sym typeface="Proxima Nova"/>
              </a:rPr>
              <a:t>21</a:t>
            </a:fld>
            <a:endParaRPr sz="900">
              <a:latin typeface="Proxima Nova"/>
              <a:ea typeface="Proxima Nova"/>
              <a:cs typeface="Proxima Nova"/>
              <a:sym typeface="Proxima Nova"/>
            </a:endParaRPr>
          </a:p>
        </p:txBody>
      </p:sp>
      <p:sp>
        <p:nvSpPr>
          <p:cNvPr id="623" name="Google Shape;623;p42"/>
          <p:cNvSpPr/>
          <p:nvPr/>
        </p:nvSpPr>
        <p:spPr>
          <a:xfrm>
            <a:off x="401869" y="1504277"/>
            <a:ext cx="5068112" cy="1815882"/>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Neural Network Models</a:t>
            </a:r>
            <a:endParaRPr/>
          </a:p>
          <a:p>
            <a:pPr marL="0" marR="0" lvl="0" indent="0" algn="l" rtl="0">
              <a:spcBef>
                <a:spcPts val="0"/>
              </a:spcBef>
              <a:spcAft>
                <a:spcPts val="0"/>
              </a:spcAft>
              <a:buNone/>
            </a:pPr>
            <a:r>
              <a:rPr lang="en-US" sz="2800">
                <a:solidFill>
                  <a:schemeClr val="lt1"/>
                </a:solidFill>
                <a:latin typeface="Calibri"/>
                <a:ea typeface="Calibri"/>
                <a:cs typeface="Calibri"/>
                <a:sym typeface="Calibri"/>
              </a:rPr>
              <a:t> </a:t>
            </a:r>
            <a:endParaRPr/>
          </a:p>
          <a:p>
            <a:pPr marL="514350" marR="0" lvl="0" indent="-514350" algn="l" rtl="0">
              <a:spcBef>
                <a:spcPts val="0"/>
              </a:spcBef>
              <a:spcAft>
                <a:spcPts val="0"/>
              </a:spcAft>
              <a:buClr>
                <a:schemeClr val="lt1"/>
              </a:buClr>
              <a:buSzPts val="2800"/>
              <a:buFont typeface="Calibri"/>
              <a:buAutoNum type="arabicPeriod"/>
            </a:pPr>
            <a:r>
              <a:rPr lang="en-US" sz="2800">
                <a:solidFill>
                  <a:schemeClr val="lt1"/>
                </a:solidFill>
                <a:latin typeface="Calibri"/>
                <a:ea typeface="Calibri"/>
                <a:cs typeface="Calibri"/>
                <a:sym typeface="Calibri"/>
              </a:rPr>
              <a:t>3D – CNN</a:t>
            </a:r>
            <a:endParaRPr/>
          </a:p>
          <a:p>
            <a:pPr marL="514350" marR="0" lvl="0" indent="-514350" algn="l" rtl="0">
              <a:spcBef>
                <a:spcPts val="0"/>
              </a:spcBef>
              <a:spcAft>
                <a:spcPts val="0"/>
              </a:spcAft>
              <a:buClr>
                <a:schemeClr val="lt1"/>
              </a:buClr>
              <a:buSzPts val="2800"/>
              <a:buFont typeface="Calibri"/>
              <a:buAutoNum type="arabicPeriod"/>
            </a:pPr>
            <a:r>
              <a:rPr lang="en-US" sz="2800">
                <a:solidFill>
                  <a:schemeClr val="lt1"/>
                </a:solidFill>
                <a:latin typeface="Calibri"/>
                <a:ea typeface="Calibri"/>
                <a:cs typeface="Calibri"/>
                <a:sym typeface="Calibri"/>
              </a:rPr>
              <a:t>CNN + RNN</a:t>
            </a:r>
            <a:endParaRPr/>
          </a:p>
        </p:txBody>
      </p:sp>
      <p:pic>
        <p:nvPicPr>
          <p:cNvPr id="624" name="Google Shape;624;p42" descr="Image result for neural network png"/>
          <p:cNvPicPr preferRelativeResize="0"/>
          <p:nvPr/>
        </p:nvPicPr>
        <p:blipFill rotWithShape="1">
          <a:blip r:embed="rId3">
            <a:alphaModFix/>
          </a:blip>
          <a:srcRect/>
          <a:stretch/>
        </p:blipFill>
        <p:spPr>
          <a:xfrm>
            <a:off x="4243228" y="1157123"/>
            <a:ext cx="4559050" cy="4069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43"/>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3D Convs and CNN-RNN Stack</a:t>
            </a:r>
            <a:endParaRPr/>
          </a:p>
        </p:txBody>
      </p:sp>
      <p:sp>
        <p:nvSpPr>
          <p:cNvPr id="630" name="Google Shape;630;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631" name="Google Shape;631;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632" name="Google Shape;632;p43"/>
          <p:cNvSpPr/>
          <p:nvPr/>
        </p:nvSpPr>
        <p:spPr>
          <a:xfrm>
            <a:off x="628650" y="834522"/>
            <a:ext cx="756239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a:solidFill>
                  <a:srgbClr val="333333"/>
                </a:solidFill>
                <a:latin typeface="Merriweather"/>
                <a:ea typeface="Merriweather"/>
                <a:cs typeface="Merriweather"/>
                <a:sym typeface="Merriweather"/>
              </a:rPr>
              <a:t>For analyzing videos using neural networks, </a:t>
            </a:r>
            <a:r>
              <a:rPr lang="en-US" sz="1400" b="1" i="0">
                <a:solidFill>
                  <a:srgbClr val="333333"/>
                </a:solidFill>
                <a:latin typeface="Merriweather"/>
                <a:ea typeface="Merriweather"/>
                <a:cs typeface="Merriweather"/>
                <a:sym typeface="Merriweather"/>
              </a:rPr>
              <a:t>two types of architectures </a:t>
            </a:r>
            <a:r>
              <a:rPr lang="en-US" sz="1400" b="0" i="0">
                <a:solidFill>
                  <a:srgbClr val="333333"/>
                </a:solidFill>
                <a:latin typeface="Merriweather"/>
                <a:ea typeface="Merriweather"/>
                <a:cs typeface="Merriweather"/>
                <a:sym typeface="Merriweather"/>
              </a:rPr>
              <a:t>are used commonly</a:t>
            </a:r>
            <a:endParaRPr sz="1400">
              <a:solidFill>
                <a:schemeClr val="dk1"/>
              </a:solidFill>
              <a:latin typeface="Calibri"/>
              <a:ea typeface="Calibri"/>
              <a:cs typeface="Calibri"/>
              <a:sym typeface="Calibri"/>
            </a:endParaRPr>
          </a:p>
        </p:txBody>
      </p:sp>
      <p:sp>
        <p:nvSpPr>
          <p:cNvPr id="633" name="Google Shape;633;p43"/>
          <p:cNvSpPr/>
          <p:nvPr/>
        </p:nvSpPr>
        <p:spPr>
          <a:xfrm>
            <a:off x="4754389" y="1732236"/>
            <a:ext cx="4101936"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i="0">
                <a:solidFill>
                  <a:srgbClr val="333333"/>
                </a:solidFill>
                <a:latin typeface="Merriweather"/>
                <a:ea typeface="Merriweather"/>
                <a:cs typeface="Merriweather"/>
                <a:sym typeface="Merriweather"/>
              </a:rPr>
              <a:t>3D convolutional network</a:t>
            </a:r>
            <a:r>
              <a:rPr lang="en-US" sz="1400">
                <a:solidFill>
                  <a:srgbClr val="333333"/>
                </a:solidFill>
                <a:latin typeface="Merriweather"/>
                <a:ea typeface="Merriweather"/>
                <a:cs typeface="Merriweather"/>
                <a:sym typeface="Merriweather"/>
              </a:rPr>
              <a:t> it’s </a:t>
            </a:r>
            <a:r>
              <a:rPr lang="en-US" sz="1400">
                <a:solidFill>
                  <a:schemeClr val="dk1"/>
                </a:solidFill>
                <a:latin typeface="Calibri"/>
                <a:ea typeface="Calibri"/>
                <a:cs typeface="Calibri"/>
                <a:sym typeface="Calibri"/>
              </a:rPr>
              <a:t>a natural extension to the 2D convolutions you are already familiar with. Just like in 2D conv, you move the filter in two directions (x and y), in 3D conv, you move the filter in three directions (x, y and z).</a:t>
            </a:r>
            <a:endParaRPr/>
          </a:p>
        </p:txBody>
      </p:sp>
      <p:pic>
        <p:nvPicPr>
          <p:cNvPr id="634" name="Google Shape;634;p43" descr="Related image"/>
          <p:cNvPicPr preferRelativeResize="0"/>
          <p:nvPr/>
        </p:nvPicPr>
        <p:blipFill rotWithShape="1">
          <a:blip r:embed="rId3">
            <a:alphaModFix/>
          </a:blip>
          <a:srcRect/>
          <a:stretch/>
        </p:blipFill>
        <p:spPr>
          <a:xfrm>
            <a:off x="545105" y="1747156"/>
            <a:ext cx="4101321" cy="1072241"/>
          </a:xfrm>
          <a:prstGeom prst="rect">
            <a:avLst/>
          </a:prstGeom>
          <a:noFill/>
          <a:ln>
            <a:noFill/>
          </a:ln>
        </p:spPr>
      </p:pic>
      <p:sp>
        <p:nvSpPr>
          <p:cNvPr id="635" name="Google Shape;635;p43"/>
          <p:cNvSpPr/>
          <p:nvPr/>
        </p:nvSpPr>
        <p:spPr>
          <a:xfrm>
            <a:off x="316679" y="3323359"/>
            <a:ext cx="5123709" cy="9541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a:solidFill>
                  <a:srgbClr val="333333"/>
                </a:solidFill>
                <a:latin typeface="Merriweather"/>
                <a:ea typeface="Merriweather"/>
                <a:cs typeface="Merriweather"/>
                <a:sym typeface="Merriweather"/>
              </a:rPr>
              <a:t>the standard </a:t>
            </a:r>
            <a:r>
              <a:rPr lang="en-US" sz="1400" b="1" i="0">
                <a:solidFill>
                  <a:srgbClr val="333333"/>
                </a:solidFill>
                <a:latin typeface="Merriweather"/>
                <a:ea typeface="Merriweather"/>
                <a:cs typeface="Merriweather"/>
                <a:sym typeface="Merriweather"/>
              </a:rPr>
              <a:t>CNN + RNN architecture</a:t>
            </a:r>
            <a:r>
              <a:rPr lang="en-US" sz="1400" b="0" i="0">
                <a:solidFill>
                  <a:srgbClr val="333333"/>
                </a:solidFill>
                <a:latin typeface="Merriweather"/>
                <a:ea typeface="Merriweather"/>
                <a:cs typeface="Merriweather"/>
                <a:sym typeface="Merriweather"/>
              </a:rPr>
              <a:t> in which you pass the images of a video through a CNN which extracts a feature vector for each image, and then pass the sequence of these feature vectors through an RNN</a:t>
            </a:r>
            <a:endParaRPr sz="1400">
              <a:solidFill>
                <a:schemeClr val="dk1"/>
              </a:solidFill>
              <a:latin typeface="Calibri"/>
              <a:ea typeface="Calibri"/>
              <a:cs typeface="Calibri"/>
              <a:sym typeface="Calibri"/>
            </a:endParaRPr>
          </a:p>
        </p:txBody>
      </p:sp>
      <p:pic>
        <p:nvPicPr>
          <p:cNvPr id="636" name="Google Shape;636;p43"/>
          <p:cNvPicPr preferRelativeResize="0"/>
          <p:nvPr/>
        </p:nvPicPr>
        <p:blipFill rotWithShape="1">
          <a:blip r:embed="rId4">
            <a:alphaModFix/>
          </a:blip>
          <a:srcRect/>
          <a:stretch/>
        </p:blipFill>
        <p:spPr>
          <a:xfrm>
            <a:off x="5440388" y="3323359"/>
            <a:ext cx="3251549" cy="9994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4"/>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3D convolutional network </a:t>
            </a:r>
            <a:endParaRPr/>
          </a:p>
        </p:txBody>
      </p:sp>
      <p:sp>
        <p:nvSpPr>
          <p:cNvPr id="642" name="Google Shape;642;p4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643" name="Google Shape;643;p4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644" name="Google Shape;644;p44"/>
          <p:cNvSpPr/>
          <p:nvPr/>
        </p:nvSpPr>
        <p:spPr>
          <a:xfrm>
            <a:off x="628650" y="927986"/>
            <a:ext cx="759067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a:solidFill>
                  <a:schemeClr val="dk1"/>
                </a:solidFill>
                <a:latin typeface="Content"/>
                <a:ea typeface="Content"/>
                <a:cs typeface="Content"/>
                <a:sym typeface="Content"/>
              </a:rPr>
              <a:t>In the case of 3D convolutions, the kernel that is used to perform convolutions on the image or the feature map has an additional dimension namely depth. </a:t>
            </a:r>
            <a:endParaRPr sz="1400">
              <a:solidFill>
                <a:schemeClr val="dk1"/>
              </a:solidFill>
              <a:latin typeface="Calibri"/>
              <a:ea typeface="Calibri"/>
              <a:cs typeface="Calibri"/>
              <a:sym typeface="Calibri"/>
            </a:endParaRPr>
          </a:p>
        </p:txBody>
      </p:sp>
      <p:pic>
        <p:nvPicPr>
          <p:cNvPr id="645" name="Google Shape;645;p44" descr="enter image description here"/>
          <p:cNvPicPr preferRelativeResize="0"/>
          <p:nvPr/>
        </p:nvPicPr>
        <p:blipFill rotWithShape="1">
          <a:blip r:embed="rId3">
            <a:alphaModFix/>
          </a:blip>
          <a:srcRect/>
          <a:stretch/>
        </p:blipFill>
        <p:spPr>
          <a:xfrm>
            <a:off x="3417013" y="1451206"/>
            <a:ext cx="4956532" cy="1665026"/>
          </a:xfrm>
          <a:prstGeom prst="rect">
            <a:avLst/>
          </a:prstGeom>
          <a:noFill/>
          <a:ln>
            <a:noFill/>
          </a:ln>
        </p:spPr>
      </p:pic>
      <p:sp>
        <p:nvSpPr>
          <p:cNvPr id="646" name="Google Shape;646;p44"/>
          <p:cNvSpPr/>
          <p:nvPr/>
        </p:nvSpPr>
        <p:spPr>
          <a:xfrm>
            <a:off x="861006" y="3089964"/>
            <a:ext cx="7654344"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rgbClr val="FF0000"/>
                </a:solidFill>
                <a:latin typeface="Calibri"/>
                <a:ea typeface="Calibri"/>
                <a:cs typeface="Calibri"/>
                <a:sym typeface="Calibri"/>
              </a:rPr>
              <a:t>The kernel performs convolutions by moving in all three dimensions that is x, y, and z-axis. The third dimension is considered to be time as 3D convolutions are used mostly for video classification.</a:t>
            </a:r>
            <a:endParaRPr/>
          </a:p>
        </p:txBody>
      </p:sp>
      <p:pic>
        <p:nvPicPr>
          <p:cNvPr id="647" name="Google Shape;647;p44"/>
          <p:cNvPicPr preferRelativeResize="0"/>
          <p:nvPr/>
        </p:nvPicPr>
        <p:blipFill rotWithShape="1">
          <a:blip r:embed="rId4">
            <a:alphaModFix/>
          </a:blip>
          <a:srcRect/>
          <a:stretch/>
        </p:blipFill>
        <p:spPr>
          <a:xfrm>
            <a:off x="2463604" y="3820587"/>
            <a:ext cx="4438650" cy="685800"/>
          </a:xfrm>
          <a:prstGeom prst="rect">
            <a:avLst/>
          </a:prstGeom>
          <a:noFill/>
          <a:ln>
            <a:noFill/>
          </a:ln>
        </p:spPr>
      </p:pic>
      <p:pic>
        <p:nvPicPr>
          <p:cNvPr id="648" name="Google Shape;648;p44" descr="https://miro.medium.com/max/526/1*GcI7G-JLAQiEoCON7xFbhg.gif"/>
          <p:cNvPicPr preferRelativeResize="0"/>
          <p:nvPr/>
        </p:nvPicPr>
        <p:blipFill rotWithShape="1">
          <a:blip r:embed="rId5">
            <a:alphaModFix/>
          </a:blip>
          <a:srcRect/>
          <a:stretch/>
        </p:blipFill>
        <p:spPr>
          <a:xfrm>
            <a:off x="861006" y="1606113"/>
            <a:ext cx="1890517" cy="1380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p45" descr="Image result for question png"/>
          <p:cNvPicPr preferRelativeResize="0"/>
          <p:nvPr/>
        </p:nvPicPr>
        <p:blipFill rotWithShape="1">
          <a:blip r:embed="rId3">
            <a:alphaModFix/>
          </a:blip>
          <a:srcRect/>
          <a:stretch/>
        </p:blipFill>
        <p:spPr>
          <a:xfrm>
            <a:off x="7817400" y="3816900"/>
            <a:ext cx="1326600" cy="1326600"/>
          </a:xfrm>
          <a:prstGeom prst="rect">
            <a:avLst/>
          </a:prstGeom>
          <a:noFill/>
          <a:ln>
            <a:noFill/>
          </a:ln>
        </p:spPr>
      </p:pic>
      <p:sp>
        <p:nvSpPr>
          <p:cNvPr id="654" name="Google Shape;654;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21-12-2019</a:t>
            </a:r>
            <a:endParaRPr/>
          </a:p>
        </p:txBody>
      </p:sp>
      <p:sp>
        <p:nvSpPr>
          <p:cNvPr id="655" name="Google Shape;655;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656" name="Google Shape;656;p45"/>
          <p:cNvSpPr/>
          <p:nvPr/>
        </p:nvSpPr>
        <p:spPr>
          <a:xfrm>
            <a:off x="0" y="0"/>
            <a:ext cx="9144000" cy="5143500"/>
          </a:xfrm>
          <a:prstGeom prst="rect">
            <a:avLst/>
          </a:prstGeom>
          <a:blipFill rotWithShape="1">
            <a:blip r:embed="rId4">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45"/>
          <p:cNvSpPr txBox="1"/>
          <p:nvPr/>
        </p:nvSpPr>
        <p:spPr>
          <a:xfrm>
            <a:off x="700568" y="842481"/>
            <a:ext cx="781478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If we perform a 3D convolution using a (4x4x2) filter on a (128x128x10) matrix (with padding =1 and stride = 2). What will be the output size after convolution?</a:t>
            </a:r>
            <a:endParaRPr/>
          </a:p>
        </p:txBody>
      </p:sp>
      <p:sp>
        <p:nvSpPr>
          <p:cNvPr id="658" name="Google Shape;658;p45"/>
          <p:cNvSpPr txBox="1"/>
          <p:nvPr/>
        </p:nvSpPr>
        <p:spPr>
          <a:xfrm>
            <a:off x="827336" y="1660505"/>
            <a:ext cx="6868800" cy="20313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64x64x5</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64x64x6</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32x32x6</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63x63x5</a:t>
            </a:r>
            <a:endParaRPr/>
          </a:p>
        </p:txBody>
      </p:sp>
      <p:sp>
        <p:nvSpPr>
          <p:cNvPr id="659" name="Google Shape;659;p45"/>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Question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6"/>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665" name="Google Shape;665;p46"/>
          <p:cNvSpPr txBox="1">
            <a:spLocks noGrp="1"/>
          </p:cNvSpPr>
          <p:nvPr>
            <p:ph type="sldNum" idx="12"/>
          </p:nvPr>
        </p:nvSpPr>
        <p:spPr>
          <a:xfrm>
            <a:off x="3055999" y="4775284"/>
            <a:ext cx="3075293" cy="27384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666" name="Google Shape;666;p46"/>
          <p:cNvSpPr txBox="1">
            <a:spLocks noGrp="1"/>
          </p:cNvSpPr>
          <p:nvPr>
            <p:ph type="body" idx="1"/>
          </p:nvPr>
        </p:nvSpPr>
        <p:spPr>
          <a:xfrm>
            <a:off x="3213848" y="3501834"/>
            <a:ext cx="5355081" cy="837009"/>
          </a:xfrm>
          <a:prstGeom prst="rect">
            <a:avLst/>
          </a:prstGeom>
          <a:noFill/>
          <a:ln>
            <a:noFill/>
          </a:ln>
        </p:spPr>
        <p:txBody>
          <a:bodyPr spcFirstLastPara="1" wrap="square" lIns="91425" tIns="45700" rIns="91425" bIns="45700" anchor="t" anchorCtr="0">
            <a:noAutofit/>
          </a:bodyPr>
          <a:lstStyle/>
          <a:p>
            <a:pPr marL="214313" marR="0" lvl="0" indent="-214313"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667" name="Google Shape;667;p46"/>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25</a:t>
            </a:fld>
            <a:endParaRPr sz="900">
              <a:solidFill>
                <a:srgbClr val="898989"/>
              </a:solidFill>
              <a:latin typeface="Proxima Nova"/>
              <a:ea typeface="Proxima Nova"/>
              <a:cs typeface="Proxima Nova"/>
              <a:sym typeface="Proxima Nova"/>
            </a:endParaRPr>
          </a:p>
        </p:txBody>
      </p:sp>
      <p:sp>
        <p:nvSpPr>
          <p:cNvPr id="668" name="Google Shape;668;p4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6"/>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6"/>
          <p:cNvSpPr txBox="1"/>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671" name="Google Shape;671;p46"/>
          <p:cNvPicPr preferRelativeResize="0"/>
          <p:nvPr/>
        </p:nvPicPr>
        <p:blipFill rotWithShape="1">
          <a:blip r:embed="rId4">
            <a:alphaModFix/>
          </a:blip>
          <a:srcRect/>
          <a:stretch/>
        </p:blipFill>
        <p:spPr>
          <a:xfrm>
            <a:off x="7923835" y="207090"/>
            <a:ext cx="813630" cy="217108"/>
          </a:xfrm>
          <a:prstGeom prst="rect">
            <a:avLst/>
          </a:prstGeom>
          <a:noFill/>
          <a:ln>
            <a:noFill/>
          </a:ln>
        </p:spPr>
      </p:pic>
      <p:pic>
        <p:nvPicPr>
          <p:cNvPr id="672" name="Google Shape;672;p46" descr="Image result for question png"/>
          <p:cNvPicPr preferRelativeResize="0"/>
          <p:nvPr/>
        </p:nvPicPr>
        <p:blipFill rotWithShape="1">
          <a:blip r:embed="rId5">
            <a:alphaModFix/>
          </a:blip>
          <a:srcRect/>
          <a:stretch/>
        </p:blipFill>
        <p:spPr>
          <a:xfrm>
            <a:off x="7780696" y="3816900"/>
            <a:ext cx="1326600" cy="1326600"/>
          </a:xfrm>
          <a:prstGeom prst="rect">
            <a:avLst/>
          </a:prstGeom>
          <a:noFill/>
          <a:ln>
            <a:noFill/>
          </a:ln>
        </p:spPr>
      </p:pic>
      <p:sp>
        <p:nvSpPr>
          <p:cNvPr id="673" name="Google Shape;673;p46"/>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1333F"/>
                </a:solidFill>
                <a:latin typeface="Calibri"/>
                <a:ea typeface="Calibri"/>
                <a:cs typeface="Calibri"/>
                <a:sym typeface="Calibri"/>
              </a:rPr>
              <a:t>Solution</a:t>
            </a:r>
            <a:endParaRPr/>
          </a:p>
        </p:txBody>
      </p:sp>
      <p:sp>
        <p:nvSpPr>
          <p:cNvPr id="674" name="Google Shape;674;p46"/>
          <p:cNvSpPr txBox="1"/>
          <p:nvPr/>
        </p:nvSpPr>
        <p:spPr>
          <a:xfrm>
            <a:off x="700568" y="842481"/>
            <a:ext cx="781478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If we perform a 3D convolution using a (4x4x2) filter on a (128x128x10) matrix (with padding =1 and stride = 2). What will be the output size after convolution?</a:t>
            </a:r>
            <a:endParaRPr/>
          </a:p>
        </p:txBody>
      </p:sp>
      <p:sp>
        <p:nvSpPr>
          <p:cNvPr id="675" name="Google Shape;675;p46"/>
          <p:cNvSpPr txBox="1"/>
          <p:nvPr/>
        </p:nvSpPr>
        <p:spPr>
          <a:xfrm>
            <a:off x="827336" y="1660505"/>
            <a:ext cx="6868732" cy="20313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64x64x5</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rgbClr val="FF0000"/>
              </a:buClr>
              <a:buSzPts val="1800"/>
              <a:buFont typeface="Calibri"/>
              <a:buAutoNum type="alphaLcParenR"/>
            </a:pPr>
            <a:r>
              <a:rPr lang="en-US" sz="1800" b="1">
                <a:solidFill>
                  <a:srgbClr val="FF0000"/>
                </a:solidFill>
                <a:latin typeface="Calibri"/>
                <a:ea typeface="Calibri"/>
                <a:cs typeface="Calibri"/>
                <a:sym typeface="Calibri"/>
              </a:rPr>
              <a:t>64x64x6</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32x32x6</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63x63x5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47" descr="Image result for question png"/>
          <p:cNvPicPr preferRelativeResize="0"/>
          <p:nvPr/>
        </p:nvPicPr>
        <p:blipFill rotWithShape="1">
          <a:blip r:embed="rId3">
            <a:alphaModFix/>
          </a:blip>
          <a:srcRect/>
          <a:stretch/>
        </p:blipFill>
        <p:spPr>
          <a:xfrm>
            <a:off x="7817400" y="3816900"/>
            <a:ext cx="1326600" cy="1326600"/>
          </a:xfrm>
          <a:prstGeom prst="rect">
            <a:avLst/>
          </a:prstGeom>
          <a:noFill/>
          <a:ln>
            <a:noFill/>
          </a:ln>
        </p:spPr>
      </p:pic>
      <p:sp>
        <p:nvSpPr>
          <p:cNvPr id="681" name="Google Shape;681;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21-12-2019</a:t>
            </a:r>
            <a:endParaRPr/>
          </a:p>
        </p:txBody>
      </p:sp>
      <p:sp>
        <p:nvSpPr>
          <p:cNvPr id="682" name="Google Shape;682;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683" name="Google Shape;683;p47"/>
          <p:cNvSpPr/>
          <p:nvPr/>
        </p:nvSpPr>
        <p:spPr>
          <a:xfrm>
            <a:off x="0" y="0"/>
            <a:ext cx="9144000" cy="5143500"/>
          </a:xfrm>
          <a:prstGeom prst="rect">
            <a:avLst/>
          </a:prstGeom>
          <a:blipFill rotWithShape="1">
            <a:blip r:embed="rId4">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p47"/>
          <p:cNvSpPr txBox="1"/>
          <p:nvPr/>
        </p:nvSpPr>
        <p:spPr>
          <a:xfrm>
            <a:off x="700568" y="842481"/>
            <a:ext cx="807356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calculate the number of trainable parameters if the input shape is (128x128x10)x3 and it is convolved with 32 3D filters of size (4x4x2) ?</a:t>
            </a:r>
            <a:endParaRPr/>
          </a:p>
        </p:txBody>
      </p:sp>
      <p:sp>
        <p:nvSpPr>
          <p:cNvPr id="685" name="Google Shape;685;p47"/>
          <p:cNvSpPr txBox="1"/>
          <p:nvPr/>
        </p:nvSpPr>
        <p:spPr>
          <a:xfrm>
            <a:off x="827336" y="1660505"/>
            <a:ext cx="6868732" cy="20313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1056</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2112</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3072</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3104</a:t>
            </a:r>
            <a:endParaRPr/>
          </a:p>
        </p:txBody>
      </p:sp>
      <p:sp>
        <p:nvSpPr>
          <p:cNvPr id="686" name="Google Shape;686;p47"/>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Question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692" name="Google Shape;692;p48"/>
          <p:cNvSpPr txBox="1">
            <a:spLocks noGrp="1"/>
          </p:cNvSpPr>
          <p:nvPr>
            <p:ph type="sldNum" idx="12"/>
          </p:nvPr>
        </p:nvSpPr>
        <p:spPr>
          <a:xfrm>
            <a:off x="3055999" y="4775284"/>
            <a:ext cx="3075293" cy="27384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693" name="Google Shape;693;p48"/>
          <p:cNvSpPr txBox="1">
            <a:spLocks noGrp="1"/>
          </p:cNvSpPr>
          <p:nvPr>
            <p:ph type="body" idx="1"/>
          </p:nvPr>
        </p:nvSpPr>
        <p:spPr>
          <a:xfrm>
            <a:off x="3213848" y="3501834"/>
            <a:ext cx="5355081" cy="837009"/>
          </a:xfrm>
          <a:prstGeom prst="rect">
            <a:avLst/>
          </a:prstGeom>
          <a:noFill/>
          <a:ln>
            <a:noFill/>
          </a:ln>
        </p:spPr>
        <p:txBody>
          <a:bodyPr spcFirstLastPara="1" wrap="square" lIns="91425" tIns="45700" rIns="91425" bIns="45700" anchor="t" anchorCtr="0">
            <a:noAutofit/>
          </a:bodyPr>
          <a:lstStyle/>
          <a:p>
            <a:pPr marL="214313" marR="0" lvl="0" indent="-214313"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694" name="Google Shape;694;p48"/>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27</a:t>
            </a:fld>
            <a:endParaRPr sz="900">
              <a:solidFill>
                <a:srgbClr val="898989"/>
              </a:solidFill>
              <a:latin typeface="Proxima Nova"/>
              <a:ea typeface="Proxima Nova"/>
              <a:cs typeface="Proxima Nova"/>
              <a:sym typeface="Proxima Nova"/>
            </a:endParaRPr>
          </a:p>
        </p:txBody>
      </p:sp>
      <p:sp>
        <p:nvSpPr>
          <p:cNvPr id="695" name="Google Shape;695;p4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p48"/>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48"/>
          <p:cNvSpPr txBox="1"/>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698" name="Google Shape;698;p48"/>
          <p:cNvPicPr preferRelativeResize="0"/>
          <p:nvPr/>
        </p:nvPicPr>
        <p:blipFill rotWithShape="1">
          <a:blip r:embed="rId4">
            <a:alphaModFix/>
          </a:blip>
          <a:srcRect/>
          <a:stretch/>
        </p:blipFill>
        <p:spPr>
          <a:xfrm>
            <a:off x="7923835" y="207090"/>
            <a:ext cx="813630" cy="217108"/>
          </a:xfrm>
          <a:prstGeom prst="rect">
            <a:avLst/>
          </a:prstGeom>
          <a:noFill/>
          <a:ln>
            <a:noFill/>
          </a:ln>
        </p:spPr>
      </p:pic>
      <p:pic>
        <p:nvPicPr>
          <p:cNvPr id="699" name="Google Shape;699;p48" descr="Image result for question png"/>
          <p:cNvPicPr preferRelativeResize="0"/>
          <p:nvPr/>
        </p:nvPicPr>
        <p:blipFill rotWithShape="1">
          <a:blip r:embed="rId5">
            <a:alphaModFix/>
          </a:blip>
          <a:srcRect/>
          <a:stretch/>
        </p:blipFill>
        <p:spPr>
          <a:xfrm>
            <a:off x="7780696" y="3816900"/>
            <a:ext cx="1326600" cy="1326600"/>
          </a:xfrm>
          <a:prstGeom prst="rect">
            <a:avLst/>
          </a:prstGeom>
          <a:noFill/>
          <a:ln>
            <a:noFill/>
          </a:ln>
        </p:spPr>
      </p:pic>
      <p:sp>
        <p:nvSpPr>
          <p:cNvPr id="700" name="Google Shape;700;p48"/>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1333F"/>
                </a:solidFill>
                <a:latin typeface="Calibri"/>
                <a:ea typeface="Calibri"/>
                <a:cs typeface="Calibri"/>
                <a:sym typeface="Calibri"/>
              </a:rPr>
              <a:t>Solution</a:t>
            </a:r>
            <a:endParaRPr/>
          </a:p>
        </p:txBody>
      </p:sp>
      <p:sp>
        <p:nvSpPr>
          <p:cNvPr id="701" name="Google Shape;701;p48"/>
          <p:cNvSpPr txBox="1"/>
          <p:nvPr/>
        </p:nvSpPr>
        <p:spPr>
          <a:xfrm>
            <a:off x="827336" y="1660505"/>
            <a:ext cx="6868732" cy="20313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1056</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2112</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3072</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rgbClr val="FF0000"/>
              </a:buClr>
              <a:buSzPts val="1800"/>
              <a:buFont typeface="Calibri"/>
              <a:buAutoNum type="alphaLcParenR"/>
            </a:pPr>
            <a:r>
              <a:rPr lang="en-US" sz="1800" b="1">
                <a:solidFill>
                  <a:srgbClr val="FF0000"/>
                </a:solidFill>
                <a:latin typeface="Calibri"/>
                <a:ea typeface="Calibri"/>
                <a:cs typeface="Calibri"/>
                <a:sym typeface="Calibri"/>
              </a:rPr>
              <a:t>3104</a:t>
            </a:r>
            <a:endParaRPr/>
          </a:p>
        </p:txBody>
      </p:sp>
      <p:sp>
        <p:nvSpPr>
          <p:cNvPr id="702" name="Google Shape;702;p48"/>
          <p:cNvSpPr txBox="1"/>
          <p:nvPr/>
        </p:nvSpPr>
        <p:spPr>
          <a:xfrm>
            <a:off x="700568" y="842481"/>
            <a:ext cx="807356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Calculate the number of trainable parameters if the input shape is (128x128x10)x3 and it is convolved with 32 3D filters of size (4x4x2) ?</a:t>
            </a:r>
            <a:endParaRPr/>
          </a:p>
        </p:txBody>
      </p:sp>
      <p:sp>
        <p:nvSpPr>
          <p:cNvPr id="703" name="Google Shape;703;p48"/>
          <p:cNvSpPr txBox="1"/>
          <p:nvPr/>
        </p:nvSpPr>
        <p:spPr>
          <a:xfrm>
            <a:off x="3030898" y="4016697"/>
            <a:ext cx="3412902"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solidFill>
                  <a:srgbClr val="FF0000"/>
                </a:solidFill>
                <a:latin typeface="Gill Sans"/>
                <a:ea typeface="Gill Sans"/>
                <a:cs typeface="Gill Sans"/>
                <a:sym typeface="Gill Sans"/>
              </a:rPr>
              <a:t>32 x (  (4x4x2) x 3 +1 )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9"/>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Convolutions + RNN</a:t>
            </a:r>
            <a:endParaRPr/>
          </a:p>
        </p:txBody>
      </p:sp>
      <p:sp>
        <p:nvSpPr>
          <p:cNvPr id="709" name="Google Shape;709;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710" name="Google Shape;710;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711" name="Google Shape;711;p49"/>
          <p:cNvSpPr/>
          <p:nvPr/>
        </p:nvSpPr>
        <p:spPr>
          <a:xfrm>
            <a:off x="441359" y="834037"/>
            <a:ext cx="8073991"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a:solidFill>
                  <a:srgbClr val="333333"/>
                </a:solidFill>
                <a:latin typeface="Merriweather"/>
                <a:ea typeface="Merriweather"/>
                <a:cs typeface="Merriweather"/>
                <a:sym typeface="Merriweather"/>
              </a:rPr>
              <a:t>The conv2D network will extract a feature vector for each image, and a sequence of these feature vectors is then fed to an RNN-based network. The output of the RNN is a regular softmax (for a classification problem such as this one).</a:t>
            </a:r>
            <a:endParaRPr sz="1400">
              <a:solidFill>
                <a:schemeClr val="dk1"/>
              </a:solidFill>
              <a:latin typeface="Calibri"/>
              <a:ea typeface="Calibri"/>
              <a:cs typeface="Calibri"/>
              <a:sym typeface="Calibri"/>
            </a:endParaRPr>
          </a:p>
        </p:txBody>
      </p:sp>
      <p:sp>
        <p:nvSpPr>
          <p:cNvPr id="712" name="Google Shape;712;p49"/>
          <p:cNvSpPr/>
          <p:nvPr/>
        </p:nvSpPr>
        <p:spPr>
          <a:xfrm>
            <a:off x="453381" y="1982680"/>
            <a:ext cx="3884061"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0" i="0">
                <a:solidFill>
                  <a:srgbClr val="555555"/>
                </a:solidFill>
                <a:latin typeface="Helvetica Neue"/>
                <a:ea typeface="Helvetica Neue"/>
                <a:cs typeface="Helvetica Neue"/>
                <a:sym typeface="Helvetica Neue"/>
              </a:rPr>
              <a:t>Input with spatial structure, like images, cannot be modeled easily with the standard RNN.</a:t>
            </a:r>
            <a:endParaRPr sz="1400">
              <a:solidFill>
                <a:schemeClr val="dk1"/>
              </a:solidFill>
              <a:latin typeface="Calibri"/>
              <a:ea typeface="Calibri"/>
              <a:cs typeface="Calibri"/>
              <a:sym typeface="Calibri"/>
            </a:endParaRPr>
          </a:p>
        </p:txBody>
      </p:sp>
      <p:grpSp>
        <p:nvGrpSpPr>
          <p:cNvPr id="713" name="Google Shape;713;p49"/>
          <p:cNvGrpSpPr/>
          <p:nvPr/>
        </p:nvGrpSpPr>
        <p:grpSpPr>
          <a:xfrm>
            <a:off x="4629833" y="1969581"/>
            <a:ext cx="4092927" cy="562281"/>
            <a:chOff x="4723000" y="1913971"/>
            <a:chExt cx="4092927" cy="562281"/>
          </a:xfrm>
        </p:grpSpPr>
        <p:sp>
          <p:nvSpPr>
            <p:cNvPr id="714" name="Google Shape;714;p49"/>
            <p:cNvSpPr/>
            <p:nvPr/>
          </p:nvSpPr>
          <p:spPr>
            <a:xfrm>
              <a:off x="4723000" y="1913972"/>
              <a:ext cx="647493" cy="56228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Input</a:t>
              </a:r>
              <a:endParaRPr/>
            </a:p>
          </p:txBody>
        </p:sp>
        <p:sp>
          <p:nvSpPr>
            <p:cNvPr id="715" name="Google Shape;715;p49"/>
            <p:cNvSpPr/>
            <p:nvPr/>
          </p:nvSpPr>
          <p:spPr>
            <a:xfrm>
              <a:off x="5627806" y="1913971"/>
              <a:ext cx="647493" cy="56228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CNN</a:t>
              </a:r>
              <a:endParaRPr/>
            </a:p>
          </p:txBody>
        </p:sp>
        <p:sp>
          <p:nvSpPr>
            <p:cNvPr id="716" name="Google Shape;716;p49"/>
            <p:cNvSpPr/>
            <p:nvPr/>
          </p:nvSpPr>
          <p:spPr>
            <a:xfrm>
              <a:off x="6439601" y="1913971"/>
              <a:ext cx="647493" cy="56228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GRU</a:t>
              </a:r>
              <a:endParaRPr/>
            </a:p>
          </p:txBody>
        </p:sp>
        <p:sp>
          <p:nvSpPr>
            <p:cNvPr id="717" name="Google Shape;717;p49"/>
            <p:cNvSpPr/>
            <p:nvPr/>
          </p:nvSpPr>
          <p:spPr>
            <a:xfrm>
              <a:off x="7233327" y="1913971"/>
              <a:ext cx="647493" cy="562280"/>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Dense</a:t>
              </a:r>
              <a:endParaRPr/>
            </a:p>
          </p:txBody>
        </p:sp>
        <p:cxnSp>
          <p:nvCxnSpPr>
            <p:cNvPr id="718" name="Google Shape;718;p49"/>
            <p:cNvCxnSpPr>
              <a:stCxn id="714" idx="3"/>
              <a:endCxn id="715" idx="1"/>
            </p:cNvCxnSpPr>
            <p:nvPr/>
          </p:nvCxnSpPr>
          <p:spPr>
            <a:xfrm>
              <a:off x="5370493" y="2195112"/>
              <a:ext cx="257400" cy="0"/>
            </a:xfrm>
            <a:prstGeom prst="straightConnector1">
              <a:avLst/>
            </a:prstGeom>
            <a:noFill/>
            <a:ln w="9525" cap="flat" cmpd="sng">
              <a:solidFill>
                <a:srgbClr val="F5333F"/>
              </a:solidFill>
              <a:prstDash val="solid"/>
              <a:miter lim="800000"/>
              <a:headEnd type="none" w="sm" len="sm"/>
              <a:tailEnd type="triangle" w="med" len="med"/>
            </a:ln>
          </p:spPr>
        </p:cxnSp>
        <p:cxnSp>
          <p:nvCxnSpPr>
            <p:cNvPr id="719" name="Google Shape;719;p49"/>
            <p:cNvCxnSpPr>
              <a:stCxn id="715" idx="3"/>
              <a:endCxn id="716" idx="1"/>
            </p:cNvCxnSpPr>
            <p:nvPr/>
          </p:nvCxnSpPr>
          <p:spPr>
            <a:xfrm>
              <a:off x="6275299" y="2195111"/>
              <a:ext cx="164400" cy="0"/>
            </a:xfrm>
            <a:prstGeom prst="straightConnector1">
              <a:avLst/>
            </a:prstGeom>
            <a:noFill/>
            <a:ln w="9525" cap="flat" cmpd="sng">
              <a:solidFill>
                <a:srgbClr val="F5333F"/>
              </a:solidFill>
              <a:prstDash val="solid"/>
              <a:miter lim="800000"/>
              <a:headEnd type="none" w="sm" len="sm"/>
              <a:tailEnd type="triangle" w="med" len="med"/>
            </a:ln>
          </p:spPr>
        </p:cxnSp>
        <p:cxnSp>
          <p:nvCxnSpPr>
            <p:cNvPr id="720" name="Google Shape;720;p49"/>
            <p:cNvCxnSpPr>
              <a:stCxn id="716" idx="3"/>
              <a:endCxn id="717" idx="1"/>
            </p:cNvCxnSpPr>
            <p:nvPr/>
          </p:nvCxnSpPr>
          <p:spPr>
            <a:xfrm>
              <a:off x="7087094" y="2195111"/>
              <a:ext cx="146100" cy="0"/>
            </a:xfrm>
            <a:prstGeom prst="straightConnector1">
              <a:avLst/>
            </a:prstGeom>
            <a:noFill/>
            <a:ln w="9525" cap="flat" cmpd="sng">
              <a:solidFill>
                <a:srgbClr val="F5333F"/>
              </a:solidFill>
              <a:prstDash val="solid"/>
              <a:miter lim="800000"/>
              <a:headEnd type="none" w="sm" len="sm"/>
              <a:tailEnd type="triangle" w="med" len="med"/>
            </a:ln>
          </p:spPr>
        </p:cxnSp>
        <p:sp>
          <p:nvSpPr>
            <p:cNvPr id="721" name="Google Shape;721;p49"/>
            <p:cNvSpPr/>
            <p:nvPr/>
          </p:nvSpPr>
          <p:spPr>
            <a:xfrm>
              <a:off x="8168434" y="1913971"/>
              <a:ext cx="647493" cy="562280"/>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Dense</a:t>
              </a:r>
              <a:endParaRPr/>
            </a:p>
          </p:txBody>
        </p:sp>
        <p:cxnSp>
          <p:nvCxnSpPr>
            <p:cNvPr id="722" name="Google Shape;722;p49"/>
            <p:cNvCxnSpPr>
              <a:stCxn id="717" idx="3"/>
              <a:endCxn id="721" idx="1"/>
            </p:cNvCxnSpPr>
            <p:nvPr/>
          </p:nvCxnSpPr>
          <p:spPr>
            <a:xfrm>
              <a:off x="7880820" y="2195111"/>
              <a:ext cx="287700" cy="0"/>
            </a:xfrm>
            <a:prstGeom prst="straightConnector1">
              <a:avLst/>
            </a:prstGeom>
            <a:noFill/>
            <a:ln w="9525" cap="flat" cmpd="sng">
              <a:solidFill>
                <a:srgbClr val="F5333F"/>
              </a:solidFill>
              <a:prstDash val="solid"/>
              <a:miter lim="800000"/>
              <a:headEnd type="none" w="sm" len="sm"/>
              <a:tailEnd type="triangle" w="med" len="med"/>
            </a:ln>
          </p:spPr>
        </p:cxnSp>
      </p:grpSp>
      <p:sp>
        <p:nvSpPr>
          <p:cNvPr id="723" name="Google Shape;723;p49"/>
          <p:cNvSpPr/>
          <p:nvPr/>
        </p:nvSpPr>
        <p:spPr>
          <a:xfrm>
            <a:off x="628650" y="2915880"/>
            <a:ext cx="8094110" cy="52322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400" b="0" i="0">
                <a:solidFill>
                  <a:srgbClr val="555555"/>
                </a:solidFill>
                <a:latin typeface="Helvetica Neue"/>
                <a:ea typeface="Helvetica Neue"/>
                <a:cs typeface="Helvetica Neue"/>
                <a:sym typeface="Helvetica Neue"/>
              </a:rPr>
              <a:t>The CNN RNN(GRU) is an RNN architecture specifically designed for sequence prediction problems with spatial inputs, like images or videos.</a:t>
            </a:r>
            <a:endParaRPr sz="1400">
              <a:solidFill>
                <a:schemeClr val="dk1"/>
              </a:solidFill>
              <a:latin typeface="Calibri"/>
              <a:ea typeface="Calibri"/>
              <a:cs typeface="Calibri"/>
              <a:sym typeface="Calibri"/>
            </a:endParaRPr>
          </a:p>
        </p:txBody>
      </p:sp>
      <p:sp>
        <p:nvSpPr>
          <p:cNvPr id="724" name="Google Shape;724;p49"/>
          <p:cNvSpPr/>
          <p:nvPr/>
        </p:nvSpPr>
        <p:spPr>
          <a:xfrm>
            <a:off x="449657" y="3739246"/>
            <a:ext cx="8273103"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1">
                <a:solidFill>
                  <a:srgbClr val="555555"/>
                </a:solidFill>
                <a:latin typeface="Helvetica Neue"/>
                <a:ea typeface="Helvetica Neue"/>
                <a:cs typeface="Helvetica Neue"/>
                <a:sym typeface="Helvetica Neue"/>
              </a:rPr>
              <a:t>it is natural to use a CNN as an image “encoder”, by first pre-training it for an image classification task and using the last hidden layer as an input to the RNN decoder which will capture the information hidden in the sequence of the images</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TimeDistributed</a:t>
            </a:r>
            <a:endParaRPr/>
          </a:p>
        </p:txBody>
      </p:sp>
      <p:sp>
        <p:nvSpPr>
          <p:cNvPr id="730" name="Google Shape;730;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731" name="Google Shape;731;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732" name="Google Shape;732;p50"/>
          <p:cNvSpPr/>
          <p:nvPr/>
        </p:nvSpPr>
        <p:spPr>
          <a:xfrm>
            <a:off x="444841" y="854192"/>
            <a:ext cx="8421758"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a:solidFill>
                  <a:srgbClr val="404040"/>
                </a:solidFill>
                <a:latin typeface="Lato"/>
                <a:ea typeface="Lato"/>
                <a:cs typeface="Lato"/>
                <a:sym typeface="Lato"/>
              </a:rPr>
              <a:t>This wrapper applies a layer to every temporal slice of an input.</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input should be at least 3D, and the dimension of index one will be considered to be the temporal dimension.</a:t>
            </a:r>
            <a:endParaRPr/>
          </a:p>
        </p:txBody>
      </p:sp>
      <p:sp>
        <p:nvSpPr>
          <p:cNvPr id="733" name="Google Shape;733;p50"/>
          <p:cNvSpPr/>
          <p:nvPr/>
        </p:nvSpPr>
        <p:spPr>
          <a:xfrm>
            <a:off x="316679" y="1849710"/>
            <a:ext cx="854992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Consider a batch of </a:t>
            </a:r>
            <a:r>
              <a:rPr lang="en-US" sz="1400" b="1">
                <a:solidFill>
                  <a:srgbClr val="F5333F"/>
                </a:solidFill>
                <a:latin typeface="Calibri"/>
                <a:ea typeface="Calibri"/>
                <a:cs typeface="Calibri"/>
                <a:sym typeface="Calibri"/>
              </a:rPr>
              <a:t>32 samples</a:t>
            </a:r>
            <a:r>
              <a:rPr lang="en-US" sz="1400">
                <a:solidFill>
                  <a:schemeClr val="dk1"/>
                </a:solidFill>
                <a:latin typeface="Calibri"/>
                <a:ea typeface="Calibri"/>
                <a:cs typeface="Calibri"/>
                <a:sym typeface="Calibri"/>
              </a:rPr>
              <a:t>, where each sample is a sequence of </a:t>
            </a:r>
            <a:r>
              <a:rPr lang="en-US" sz="1400" b="1">
                <a:solidFill>
                  <a:srgbClr val="F5333F"/>
                </a:solidFill>
                <a:latin typeface="Calibri"/>
                <a:ea typeface="Calibri"/>
                <a:cs typeface="Calibri"/>
                <a:sym typeface="Calibri"/>
              </a:rPr>
              <a:t>10 vectors</a:t>
            </a:r>
            <a:r>
              <a:rPr lang="en-US" sz="1400">
                <a:solidFill>
                  <a:schemeClr val="dk1"/>
                </a:solidFill>
                <a:latin typeface="Calibri"/>
                <a:ea typeface="Calibri"/>
                <a:cs typeface="Calibri"/>
                <a:sym typeface="Calibri"/>
              </a:rPr>
              <a:t> of </a:t>
            </a:r>
            <a:r>
              <a:rPr lang="en-US" sz="1400" b="1">
                <a:solidFill>
                  <a:srgbClr val="F6303E"/>
                </a:solidFill>
                <a:latin typeface="Calibri"/>
                <a:ea typeface="Calibri"/>
                <a:cs typeface="Calibri"/>
                <a:sym typeface="Calibri"/>
              </a:rPr>
              <a:t>16 dimensions</a:t>
            </a:r>
            <a:r>
              <a:rPr lang="en-US" sz="1400">
                <a:solidFill>
                  <a:schemeClr val="dk1"/>
                </a:solidFill>
                <a:latin typeface="Calibri"/>
                <a:ea typeface="Calibri"/>
                <a:cs typeface="Calibri"/>
                <a:sym typeface="Calibri"/>
              </a:rPr>
              <a:t>. The batch input shape of the layer is then </a:t>
            </a:r>
            <a:r>
              <a:rPr lang="en-US" sz="1400" b="1">
                <a:solidFill>
                  <a:srgbClr val="F6303E"/>
                </a:solidFill>
                <a:latin typeface="Calibri"/>
                <a:ea typeface="Calibri"/>
                <a:cs typeface="Calibri"/>
                <a:sym typeface="Calibri"/>
              </a:rPr>
              <a:t>(32, 10, 16)</a:t>
            </a:r>
            <a:r>
              <a:rPr lang="en-US" sz="1400">
                <a:solidFill>
                  <a:schemeClr val="dk1"/>
                </a:solidFill>
                <a:latin typeface="Calibri"/>
                <a:ea typeface="Calibri"/>
                <a:cs typeface="Calibri"/>
                <a:sym typeface="Calibri"/>
              </a:rPr>
              <a:t>, and the input_shape, not including the samples dimension, is </a:t>
            </a:r>
            <a:r>
              <a:rPr lang="en-US" sz="1400" b="1">
                <a:solidFill>
                  <a:srgbClr val="F6303E"/>
                </a:solidFill>
                <a:latin typeface="Calibri"/>
                <a:ea typeface="Calibri"/>
                <a:cs typeface="Calibri"/>
                <a:sym typeface="Calibri"/>
              </a:rPr>
              <a:t>(10, 16)</a:t>
            </a:r>
            <a:r>
              <a:rPr lang="en-US" sz="1400">
                <a:solidFill>
                  <a:schemeClr val="dk1"/>
                </a:solidFill>
                <a:latin typeface="Calibri"/>
                <a:ea typeface="Calibri"/>
                <a:cs typeface="Calibri"/>
                <a:sym typeface="Calibri"/>
              </a:rPr>
              <a:t>.</a:t>
            </a:r>
            <a:endParaRPr/>
          </a:p>
        </p:txBody>
      </p:sp>
      <p:sp>
        <p:nvSpPr>
          <p:cNvPr id="734" name="Google Shape;734;p50"/>
          <p:cNvSpPr/>
          <p:nvPr/>
        </p:nvSpPr>
        <p:spPr>
          <a:xfrm>
            <a:off x="722243" y="2637253"/>
            <a:ext cx="745598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You can then use TimeDistributed to apply a Dense layer to each of the 10 timesteps, independently:</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735" name="Google Shape;735;p50"/>
          <p:cNvPicPr preferRelativeResize="0"/>
          <p:nvPr/>
        </p:nvPicPr>
        <p:blipFill rotWithShape="1">
          <a:blip r:embed="rId3">
            <a:alphaModFix/>
          </a:blip>
          <a:srcRect/>
          <a:stretch/>
        </p:blipFill>
        <p:spPr>
          <a:xfrm>
            <a:off x="449067" y="3208546"/>
            <a:ext cx="5126804" cy="832660"/>
          </a:xfrm>
          <a:prstGeom prst="rect">
            <a:avLst/>
          </a:prstGeom>
          <a:noFill/>
          <a:ln>
            <a:noFill/>
          </a:ln>
        </p:spPr>
      </p:pic>
      <p:sp>
        <p:nvSpPr>
          <p:cNvPr id="736" name="Google Shape;736;p50"/>
          <p:cNvSpPr/>
          <p:nvPr/>
        </p:nvSpPr>
        <p:spPr>
          <a:xfrm>
            <a:off x="5132732" y="3409870"/>
            <a:ext cx="335553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The output will then have shape </a:t>
            </a:r>
            <a:r>
              <a:rPr lang="en-US" sz="1400" b="1">
                <a:solidFill>
                  <a:srgbClr val="F6303E"/>
                </a:solidFill>
                <a:latin typeface="Calibri"/>
                <a:ea typeface="Calibri"/>
                <a:cs typeface="Calibri"/>
                <a:sym typeface="Calibri"/>
              </a:rPr>
              <a:t>(32, 10, 8)</a:t>
            </a:r>
            <a:r>
              <a:rPr lang="en-US" sz="1400">
                <a:solidFill>
                  <a:schemeClr val="dk1"/>
                </a:solidFill>
                <a:latin typeface="Calibri"/>
                <a:ea typeface="Calibri"/>
                <a:cs typeface="Calibri"/>
                <a:sym typeface="Calibri"/>
              </a:rPr>
              <a:t>.</a:t>
            </a:r>
            <a:endParaRPr/>
          </a:p>
        </p:txBody>
      </p:sp>
      <p:sp>
        <p:nvSpPr>
          <p:cNvPr id="737" name="Google Shape;737;p50"/>
          <p:cNvSpPr/>
          <p:nvPr/>
        </p:nvSpPr>
        <p:spPr>
          <a:xfrm>
            <a:off x="3138531" y="4299956"/>
            <a:ext cx="262341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u="sng">
                <a:solidFill>
                  <a:schemeClr val="hlink"/>
                </a:solidFill>
                <a:latin typeface="Calibri"/>
                <a:ea typeface="Calibri"/>
                <a:cs typeface="Calibri"/>
                <a:sym typeface="Calibri"/>
                <a:hlinkClick r:id="rId4"/>
              </a:rPr>
              <a:t>https://keras.io/layers/wrappers/</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404" name="Google Shape;404;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latin typeface="Proxima Nova"/>
                <a:ea typeface="Proxima Nova"/>
                <a:cs typeface="Proxima Nova"/>
                <a:sym typeface="Proxima Nova"/>
              </a:rPr>
              <a:t>3</a:t>
            </a:fld>
            <a:endParaRPr sz="900">
              <a:latin typeface="Proxima Nova"/>
              <a:ea typeface="Proxima Nova"/>
              <a:cs typeface="Proxima Nova"/>
              <a:sym typeface="Proxima Nova"/>
            </a:endParaRPr>
          </a:p>
        </p:txBody>
      </p:sp>
      <p:sp>
        <p:nvSpPr>
          <p:cNvPr id="405" name="Google Shape;405;p24"/>
          <p:cNvSpPr txBox="1"/>
          <p:nvPr/>
        </p:nvSpPr>
        <p:spPr>
          <a:xfrm>
            <a:off x="638175" y="654907"/>
            <a:ext cx="443241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chemeClr val="lt1"/>
                </a:solidFill>
                <a:latin typeface="Calibri"/>
                <a:ea typeface="Calibri"/>
                <a:cs typeface="Calibri"/>
                <a:sym typeface="Calibri"/>
              </a:rPr>
              <a:t>Today’s Agenda</a:t>
            </a:r>
            <a:endParaRPr sz="2800">
              <a:solidFill>
                <a:schemeClr val="lt1"/>
              </a:solidFill>
              <a:latin typeface="Calibri"/>
              <a:ea typeface="Calibri"/>
              <a:cs typeface="Calibri"/>
              <a:sym typeface="Calibri"/>
            </a:endParaRPr>
          </a:p>
        </p:txBody>
      </p:sp>
      <p:sp>
        <p:nvSpPr>
          <p:cNvPr id="406" name="Google Shape;406;p24"/>
          <p:cNvSpPr txBox="1"/>
          <p:nvPr/>
        </p:nvSpPr>
        <p:spPr>
          <a:xfrm>
            <a:off x="638175" y="1507524"/>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407" name="Google Shape;407;p24"/>
          <p:cNvSpPr txBox="1"/>
          <p:nvPr/>
        </p:nvSpPr>
        <p:spPr>
          <a:xfrm>
            <a:off x="642293" y="1931780"/>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408" name="Google Shape;408;p24"/>
          <p:cNvSpPr txBox="1"/>
          <p:nvPr/>
        </p:nvSpPr>
        <p:spPr>
          <a:xfrm>
            <a:off x="654650" y="2351911"/>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409" name="Google Shape;409;p24"/>
          <p:cNvSpPr txBox="1"/>
          <p:nvPr/>
        </p:nvSpPr>
        <p:spPr>
          <a:xfrm>
            <a:off x="1126962" y="2343218"/>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Modelling - Steps </a:t>
            </a:r>
            <a:endParaRPr/>
          </a:p>
        </p:txBody>
      </p:sp>
      <p:sp>
        <p:nvSpPr>
          <p:cNvPr id="410" name="Google Shape;410;p24"/>
          <p:cNvSpPr txBox="1"/>
          <p:nvPr/>
        </p:nvSpPr>
        <p:spPr>
          <a:xfrm>
            <a:off x="654650" y="2759684"/>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11" name="Google Shape;411;p24"/>
          <p:cNvSpPr txBox="1"/>
          <p:nvPr/>
        </p:nvSpPr>
        <p:spPr>
          <a:xfrm>
            <a:off x="1143437" y="2759684"/>
            <a:ext cx="42769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Generators</a:t>
            </a:r>
            <a:endParaRPr/>
          </a:p>
        </p:txBody>
      </p:sp>
      <p:sp>
        <p:nvSpPr>
          <p:cNvPr id="412" name="Google Shape;412;p24"/>
          <p:cNvSpPr txBox="1"/>
          <p:nvPr/>
        </p:nvSpPr>
        <p:spPr>
          <a:xfrm>
            <a:off x="1101060" y="1938785"/>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Applications of Gesture Recognition</a:t>
            </a:r>
            <a:endParaRPr/>
          </a:p>
        </p:txBody>
      </p:sp>
      <p:sp>
        <p:nvSpPr>
          <p:cNvPr id="413" name="Google Shape;413;p24"/>
          <p:cNvSpPr txBox="1"/>
          <p:nvPr/>
        </p:nvSpPr>
        <p:spPr>
          <a:xfrm>
            <a:off x="1126962" y="1552653"/>
            <a:ext cx="61717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What is Gesture Recognition Technology?</a:t>
            </a:r>
            <a:endParaRPr/>
          </a:p>
        </p:txBody>
      </p:sp>
      <p:sp>
        <p:nvSpPr>
          <p:cNvPr id="414" name="Google Shape;414;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latin typeface="Proxima Nova"/>
                <a:ea typeface="Proxima Nova"/>
                <a:cs typeface="Proxima Nova"/>
                <a:sym typeface="Proxima Nova"/>
              </a:rPr>
              <a:t>PG Diploma in DS</a:t>
            </a:r>
            <a:endParaRPr>
              <a:latin typeface="Proxima Nova"/>
              <a:ea typeface="Proxima Nova"/>
              <a:cs typeface="Proxima Nova"/>
              <a:sym typeface="Proxima Nova"/>
            </a:endParaRPr>
          </a:p>
        </p:txBody>
      </p:sp>
      <p:sp>
        <p:nvSpPr>
          <p:cNvPr id="415" name="Google Shape;415;p24"/>
          <p:cNvSpPr txBox="1"/>
          <p:nvPr/>
        </p:nvSpPr>
        <p:spPr>
          <a:xfrm>
            <a:off x="654650" y="3159562"/>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16" name="Google Shape;416;p24"/>
          <p:cNvSpPr txBox="1"/>
          <p:nvPr/>
        </p:nvSpPr>
        <p:spPr>
          <a:xfrm>
            <a:off x="1143437" y="3159562"/>
            <a:ext cx="42769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3D CNN</a:t>
            </a:r>
            <a:endParaRPr/>
          </a:p>
        </p:txBody>
      </p:sp>
      <p:sp>
        <p:nvSpPr>
          <p:cNvPr id="417" name="Google Shape;417;p24"/>
          <p:cNvSpPr txBox="1"/>
          <p:nvPr/>
        </p:nvSpPr>
        <p:spPr>
          <a:xfrm>
            <a:off x="654650" y="3559440"/>
            <a:ext cx="48878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18" name="Google Shape;418;p24"/>
          <p:cNvSpPr txBox="1"/>
          <p:nvPr/>
        </p:nvSpPr>
        <p:spPr>
          <a:xfrm>
            <a:off x="1143437" y="3559440"/>
            <a:ext cx="42769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Conv + RNN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51" descr="Image result for question png"/>
          <p:cNvPicPr preferRelativeResize="0"/>
          <p:nvPr/>
        </p:nvPicPr>
        <p:blipFill rotWithShape="1">
          <a:blip r:embed="rId3">
            <a:alphaModFix/>
          </a:blip>
          <a:srcRect/>
          <a:stretch/>
        </p:blipFill>
        <p:spPr>
          <a:xfrm>
            <a:off x="7817400" y="3816900"/>
            <a:ext cx="1326600" cy="1326600"/>
          </a:xfrm>
          <a:prstGeom prst="rect">
            <a:avLst/>
          </a:prstGeom>
          <a:noFill/>
          <a:ln>
            <a:noFill/>
          </a:ln>
        </p:spPr>
      </p:pic>
      <p:sp>
        <p:nvSpPr>
          <p:cNvPr id="743" name="Google Shape;743;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21-12-2019</a:t>
            </a:r>
            <a:endParaRPr/>
          </a:p>
        </p:txBody>
      </p:sp>
      <p:sp>
        <p:nvSpPr>
          <p:cNvPr id="744" name="Google Shape;744;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745" name="Google Shape;745;p51"/>
          <p:cNvSpPr/>
          <p:nvPr/>
        </p:nvSpPr>
        <p:spPr>
          <a:xfrm>
            <a:off x="0" y="0"/>
            <a:ext cx="9144000" cy="5143500"/>
          </a:xfrm>
          <a:prstGeom prst="rect">
            <a:avLst/>
          </a:prstGeom>
          <a:blipFill rotWithShape="1">
            <a:blip r:embed="rId4">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6" name="Google Shape;746;p51"/>
          <p:cNvSpPr txBox="1"/>
          <p:nvPr/>
        </p:nvSpPr>
        <p:spPr>
          <a:xfrm>
            <a:off x="359594" y="680884"/>
            <a:ext cx="8424809"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Consider a batch of 16 gesture samples, If the size of each image is 128x128 having 3 channels (RGB) and there are total 15 frames present for each gesture video, Input_shape = (15,128,128,3)</a:t>
            </a:r>
            <a:endParaRPr/>
          </a:p>
          <a:p>
            <a:pPr marL="0" marR="0" lvl="0" indent="0" algn="l" rtl="0">
              <a:spcBef>
                <a:spcPts val="0"/>
              </a:spcBef>
              <a:spcAft>
                <a:spcPts val="0"/>
              </a:spcAft>
              <a:buNone/>
            </a:pPr>
            <a:endParaRPr sz="1600" b="1">
              <a:solidFill>
                <a:schemeClr val="lt1"/>
              </a:solidFill>
              <a:latin typeface="Calibri"/>
              <a:ea typeface="Calibri"/>
              <a:cs typeface="Calibri"/>
              <a:sym typeface="Calibri"/>
            </a:endParaRPr>
          </a:p>
          <a:p>
            <a:pPr marL="0" marR="0" lvl="0" indent="0" algn="l" rtl="0">
              <a:spcBef>
                <a:spcPts val="0"/>
              </a:spcBef>
              <a:spcAft>
                <a:spcPts val="0"/>
              </a:spcAft>
              <a:buNone/>
            </a:pPr>
            <a:r>
              <a:rPr lang="en-US" sz="1600" b="1">
                <a:solidFill>
                  <a:schemeClr val="lt1"/>
                </a:solidFill>
                <a:latin typeface="Calibri"/>
                <a:ea typeface="Calibri"/>
                <a:cs typeface="Calibri"/>
                <a:sym typeface="Calibri"/>
              </a:rPr>
              <a:t>We want to apply a pre-trained conv2d model over each frame of the  sequence using the time distributed function with 16, (2x2) filters, without padding and stride =2.</a:t>
            </a:r>
            <a:endParaRPr/>
          </a:p>
        </p:txBody>
      </p:sp>
      <p:sp>
        <p:nvSpPr>
          <p:cNvPr id="747" name="Google Shape;747;p51"/>
          <p:cNvSpPr txBox="1"/>
          <p:nvPr/>
        </p:nvSpPr>
        <p:spPr>
          <a:xfrm>
            <a:off x="700568" y="2248195"/>
            <a:ext cx="6868732" cy="20313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16x15x64x64x16</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15x64x64x16</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16x15x32x32x8</a:t>
            </a:r>
            <a:endParaRPr/>
          </a:p>
          <a:p>
            <a:pPr marL="342900" marR="0" lvl="0" indent="-22860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15x32x32x8</a:t>
            </a:r>
            <a:endParaRPr/>
          </a:p>
        </p:txBody>
      </p:sp>
      <p:sp>
        <p:nvSpPr>
          <p:cNvPr id="748" name="Google Shape;748;p51"/>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Question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2"/>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754" name="Google Shape;754;p52"/>
          <p:cNvSpPr txBox="1">
            <a:spLocks noGrp="1"/>
          </p:cNvSpPr>
          <p:nvPr>
            <p:ph type="sldNum" idx="12"/>
          </p:nvPr>
        </p:nvSpPr>
        <p:spPr>
          <a:xfrm>
            <a:off x="3055999" y="4775284"/>
            <a:ext cx="3075293" cy="27384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755" name="Google Shape;755;p52"/>
          <p:cNvSpPr txBox="1">
            <a:spLocks noGrp="1"/>
          </p:cNvSpPr>
          <p:nvPr>
            <p:ph type="body" idx="1"/>
          </p:nvPr>
        </p:nvSpPr>
        <p:spPr>
          <a:xfrm>
            <a:off x="3213848" y="3501834"/>
            <a:ext cx="5355081" cy="837009"/>
          </a:xfrm>
          <a:prstGeom prst="rect">
            <a:avLst/>
          </a:prstGeom>
          <a:noFill/>
          <a:ln>
            <a:noFill/>
          </a:ln>
        </p:spPr>
        <p:txBody>
          <a:bodyPr spcFirstLastPara="1" wrap="square" lIns="91425" tIns="45700" rIns="91425" bIns="45700" anchor="t" anchorCtr="0">
            <a:noAutofit/>
          </a:bodyPr>
          <a:lstStyle/>
          <a:p>
            <a:pPr marL="214313" marR="0" lvl="0" indent="-214313" algn="l" rtl="0">
              <a:lnSpc>
                <a:spcPct val="90000"/>
              </a:lnSpc>
              <a:spcBef>
                <a:spcPts val="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Practice in teams of 4 students</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Industry expert mentoring to learn better</a:t>
            </a:r>
            <a:endParaRPr/>
          </a:p>
          <a:p>
            <a:pPr marL="214313" marR="0" lvl="0" indent="-214313" algn="l" rtl="0">
              <a:lnSpc>
                <a:spcPct val="90000"/>
              </a:lnSpc>
              <a:spcBef>
                <a:spcPts val="750"/>
              </a:spcBef>
              <a:spcAft>
                <a:spcPts val="0"/>
              </a:spcAft>
              <a:buClr>
                <a:schemeClr val="dk1"/>
              </a:buClr>
              <a:buSzPts val="1200"/>
              <a:buFont typeface="Arial"/>
              <a:buChar char="•"/>
            </a:pPr>
            <a:r>
              <a:rPr lang="en-US" sz="1200" b="0" i="0" u="none" strike="noStrike" cap="none">
                <a:solidFill>
                  <a:schemeClr val="dk1"/>
                </a:solidFill>
                <a:latin typeface="Proxima Nova"/>
                <a:ea typeface="Proxima Nova"/>
                <a:cs typeface="Proxima Nova"/>
                <a:sym typeface="Proxima Nova"/>
              </a:rPr>
              <a:t>Get personalised feedback for improvements</a:t>
            </a:r>
            <a:endParaRPr/>
          </a:p>
        </p:txBody>
      </p:sp>
      <p:sp>
        <p:nvSpPr>
          <p:cNvPr id="756" name="Google Shape;756;p52"/>
          <p:cNvSpPr txBox="1">
            <a:spLocks noGrp="1"/>
          </p:cNvSpPr>
          <p:nvPr>
            <p:ph type="sldNum" idx="4294967295"/>
          </p:nvPr>
        </p:nvSpPr>
        <p:spPr>
          <a:xfrm>
            <a:off x="7086600" y="4767263"/>
            <a:ext cx="2057400" cy="274637"/>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31</a:t>
            </a:fld>
            <a:endParaRPr sz="900">
              <a:solidFill>
                <a:srgbClr val="898989"/>
              </a:solidFill>
              <a:latin typeface="Proxima Nova"/>
              <a:ea typeface="Proxima Nova"/>
              <a:cs typeface="Proxima Nova"/>
              <a:sym typeface="Proxima Nova"/>
            </a:endParaRPr>
          </a:p>
        </p:txBody>
      </p:sp>
      <p:sp>
        <p:nvSpPr>
          <p:cNvPr id="757" name="Google Shape;757;p5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52"/>
          <p:cNvSpPr/>
          <p:nvPr/>
        </p:nvSpPr>
        <p:spPr>
          <a:xfrm>
            <a:off x="0" y="0"/>
            <a:ext cx="9144000" cy="5143500"/>
          </a:xfrm>
          <a:prstGeom prst="rect">
            <a:avLst/>
          </a:prstGeom>
          <a:blipFill rotWithShape="1">
            <a:blip r:embed="rId3">
              <a:alphaModFix amt="21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9" name="Google Shape;759;p52"/>
          <p:cNvSpPr txBox="1"/>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760" name="Google Shape;760;p52"/>
          <p:cNvPicPr preferRelativeResize="0"/>
          <p:nvPr/>
        </p:nvPicPr>
        <p:blipFill rotWithShape="1">
          <a:blip r:embed="rId4">
            <a:alphaModFix/>
          </a:blip>
          <a:srcRect/>
          <a:stretch/>
        </p:blipFill>
        <p:spPr>
          <a:xfrm>
            <a:off x="7923835" y="207090"/>
            <a:ext cx="813630" cy="217108"/>
          </a:xfrm>
          <a:prstGeom prst="rect">
            <a:avLst/>
          </a:prstGeom>
          <a:noFill/>
          <a:ln>
            <a:noFill/>
          </a:ln>
        </p:spPr>
      </p:pic>
      <p:sp>
        <p:nvSpPr>
          <p:cNvPr id="761" name="Google Shape;761;p52"/>
          <p:cNvSpPr txBox="1"/>
          <p:nvPr/>
        </p:nvSpPr>
        <p:spPr>
          <a:xfrm>
            <a:off x="0" y="77451"/>
            <a:ext cx="9143999"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1333F"/>
                </a:solidFill>
                <a:latin typeface="Calibri"/>
                <a:ea typeface="Calibri"/>
                <a:cs typeface="Calibri"/>
                <a:sym typeface="Calibri"/>
              </a:rPr>
              <a:t>Solution</a:t>
            </a:r>
            <a:endParaRPr/>
          </a:p>
        </p:txBody>
      </p:sp>
      <p:sp>
        <p:nvSpPr>
          <p:cNvPr id="762" name="Google Shape;762;p52"/>
          <p:cNvSpPr txBox="1"/>
          <p:nvPr/>
        </p:nvSpPr>
        <p:spPr>
          <a:xfrm>
            <a:off x="725486" y="2448875"/>
            <a:ext cx="2330513" cy="2031325"/>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FF0000"/>
              </a:buClr>
              <a:buSzPts val="1800"/>
              <a:buFont typeface="Calibri"/>
              <a:buAutoNum type="alphaLcParenR"/>
            </a:pPr>
            <a:r>
              <a:rPr lang="en-US" sz="1800" b="1">
                <a:solidFill>
                  <a:srgbClr val="FF0000"/>
                </a:solidFill>
                <a:latin typeface="Calibri"/>
                <a:ea typeface="Calibri"/>
                <a:cs typeface="Calibri"/>
                <a:sym typeface="Calibri"/>
              </a:rPr>
              <a:t>16x15x64x64x16</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15x64x64x16</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16x15x32x32x8</a:t>
            </a:r>
            <a:endParaRPr/>
          </a:p>
          <a:p>
            <a:pPr marL="342900" marR="0" lvl="0" indent="-22860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15x32x32x8</a:t>
            </a:r>
            <a:endParaRPr/>
          </a:p>
        </p:txBody>
      </p:sp>
      <p:sp>
        <p:nvSpPr>
          <p:cNvPr id="763" name="Google Shape;763;p52"/>
          <p:cNvSpPr txBox="1"/>
          <p:nvPr/>
        </p:nvSpPr>
        <p:spPr>
          <a:xfrm>
            <a:off x="401789" y="569132"/>
            <a:ext cx="8383712"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Consider a batch of 16 gesture samples, If the size of each image is 128x128 having 3 channels (RGB) and there are total 15 frames present for each gesture video, Input_shape = (15,128,128,3)</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We want to apply a pre-trained conv2d model over each frame of the  sequence using the time distributed function with 16, (2x2) filters, without padding and stride =2.</a:t>
            </a:r>
            <a:endParaRPr/>
          </a:p>
        </p:txBody>
      </p:sp>
      <p:sp>
        <p:nvSpPr>
          <p:cNvPr id="764" name="Google Shape;764;p52"/>
          <p:cNvSpPr/>
          <p:nvPr/>
        </p:nvSpPr>
        <p:spPr>
          <a:xfrm>
            <a:off x="3662177" y="2422195"/>
            <a:ext cx="5372544"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cnn = Sequential()</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cnn.add(Conv2D(16,(2,2),strides=(2,2)))</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model = Sequential()</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model.add(TimeDistributed(cnn,input_shape=(15,128,128,3)))</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model.summary()</a:t>
            </a:r>
            <a:endParaRPr/>
          </a:p>
        </p:txBody>
      </p:sp>
      <p:pic>
        <p:nvPicPr>
          <p:cNvPr id="765" name="Google Shape;765;p52"/>
          <p:cNvPicPr preferRelativeResize="0"/>
          <p:nvPr/>
        </p:nvPicPr>
        <p:blipFill rotWithShape="1">
          <a:blip r:embed="rId5">
            <a:alphaModFix/>
          </a:blip>
          <a:srcRect/>
          <a:stretch/>
        </p:blipFill>
        <p:spPr>
          <a:xfrm>
            <a:off x="3781485" y="3690483"/>
            <a:ext cx="4067305" cy="1192141"/>
          </a:xfrm>
          <a:prstGeom prst="rect">
            <a:avLst/>
          </a:prstGeom>
          <a:noFill/>
          <a:ln>
            <a:noFill/>
          </a:ln>
        </p:spPr>
      </p:pic>
      <p:pic>
        <p:nvPicPr>
          <p:cNvPr id="766" name="Google Shape;766;p52" descr="Image result for question png"/>
          <p:cNvPicPr preferRelativeResize="0"/>
          <p:nvPr/>
        </p:nvPicPr>
        <p:blipFill rotWithShape="1">
          <a:blip r:embed="rId6">
            <a:alphaModFix/>
          </a:blip>
          <a:srcRect/>
          <a:stretch/>
        </p:blipFill>
        <p:spPr>
          <a:xfrm>
            <a:off x="7780696" y="3816900"/>
            <a:ext cx="1326600" cy="132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3"/>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t>23-02-2020</a:t>
            </a:r>
            <a:endParaRPr/>
          </a:p>
        </p:txBody>
      </p:sp>
      <p:sp>
        <p:nvSpPr>
          <p:cNvPr id="772" name="Google Shape;772;p53"/>
          <p:cNvSpPr/>
          <p:nvPr/>
        </p:nvSpPr>
        <p:spPr>
          <a:xfrm>
            <a:off x="0" y="2109681"/>
            <a:ext cx="9144000"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a:solidFill>
                  <a:srgbClr val="F5333F"/>
                </a:solidFill>
                <a:latin typeface="Gill Sans"/>
                <a:ea typeface="Gill Sans"/>
                <a:cs typeface="Gill Sans"/>
                <a:sym typeface="Gill Sans"/>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What is Gesture Recognition Technology?</a:t>
            </a:r>
            <a:endParaRPr/>
          </a:p>
        </p:txBody>
      </p:sp>
      <p:sp>
        <p:nvSpPr>
          <p:cNvPr id="424" name="Google Shape;424;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25" name="Google Shape;425;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426" name="Google Shape;426;p25"/>
          <p:cNvSpPr/>
          <p:nvPr/>
        </p:nvSpPr>
        <p:spPr>
          <a:xfrm>
            <a:off x="1994513" y="1237575"/>
            <a:ext cx="624572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a:solidFill>
                  <a:srgbClr val="6C6C6C"/>
                </a:solidFill>
                <a:latin typeface="Arial"/>
                <a:ea typeface="Arial"/>
                <a:cs typeface="Arial"/>
                <a:sym typeface="Arial"/>
              </a:rPr>
              <a:t>Gesture recognition is the mathematical interpretation of a human motion by a computing device.</a:t>
            </a:r>
            <a:endParaRPr sz="1800">
              <a:solidFill>
                <a:schemeClr val="dk1"/>
              </a:solidFill>
              <a:latin typeface="Calibri"/>
              <a:ea typeface="Calibri"/>
              <a:cs typeface="Calibri"/>
              <a:sym typeface="Calibri"/>
            </a:endParaRPr>
          </a:p>
        </p:txBody>
      </p:sp>
      <p:sp>
        <p:nvSpPr>
          <p:cNvPr id="427" name="Google Shape;427;p25"/>
          <p:cNvSpPr/>
          <p:nvPr/>
        </p:nvSpPr>
        <p:spPr>
          <a:xfrm>
            <a:off x="499385" y="2511217"/>
            <a:ext cx="5958565" cy="138499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a:solidFill>
                  <a:srgbClr val="666666"/>
                </a:solidFill>
                <a:latin typeface="Open Sans"/>
                <a:ea typeface="Open Sans"/>
                <a:cs typeface="Open Sans"/>
                <a:sym typeface="Open Sans"/>
              </a:rPr>
              <a:t>Gesture recognition is a type of perceptual computing user interface that allows computers to capture and interpret human gestures as commands. The general definition of gesture recognition is the ability of a computer to understand gestures and execute commands based on those gestures. Most consumers are familiar with the concept through Wii Fit, X-box and PlayStation games such as “Just Dance” and “Kinect Sports.”</a:t>
            </a:r>
            <a:endParaRPr sz="1400">
              <a:solidFill>
                <a:schemeClr val="dk1"/>
              </a:solidFill>
              <a:latin typeface="Calibri"/>
              <a:ea typeface="Calibri"/>
              <a:cs typeface="Calibri"/>
              <a:sym typeface="Calibri"/>
            </a:endParaRPr>
          </a:p>
        </p:txBody>
      </p:sp>
      <p:pic>
        <p:nvPicPr>
          <p:cNvPr id="428" name="Google Shape;428;p25" descr="Image result for theoretical icon"/>
          <p:cNvPicPr preferRelativeResize="0"/>
          <p:nvPr/>
        </p:nvPicPr>
        <p:blipFill rotWithShape="1">
          <a:blip r:embed="rId3">
            <a:alphaModFix/>
          </a:blip>
          <a:srcRect/>
          <a:stretch/>
        </p:blipFill>
        <p:spPr>
          <a:xfrm>
            <a:off x="623815" y="1043974"/>
            <a:ext cx="1033535" cy="1033535"/>
          </a:xfrm>
          <a:prstGeom prst="rect">
            <a:avLst/>
          </a:prstGeom>
          <a:noFill/>
          <a:ln>
            <a:noFill/>
          </a:ln>
        </p:spPr>
      </p:pic>
      <p:pic>
        <p:nvPicPr>
          <p:cNvPr id="429" name="Google Shape;429;p25" descr="Related image"/>
          <p:cNvPicPr preferRelativeResize="0"/>
          <p:nvPr/>
        </p:nvPicPr>
        <p:blipFill rotWithShape="1">
          <a:blip r:embed="rId4">
            <a:alphaModFix/>
          </a:blip>
          <a:srcRect/>
          <a:stretch/>
        </p:blipFill>
        <p:spPr>
          <a:xfrm>
            <a:off x="6979233" y="2511217"/>
            <a:ext cx="1493866" cy="1493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6"/>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Applications of Gesture Recognition</a:t>
            </a:r>
            <a:endParaRPr/>
          </a:p>
        </p:txBody>
      </p:sp>
      <p:sp>
        <p:nvSpPr>
          <p:cNvPr id="435" name="Google Shape;435;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36" name="Google Shape;436;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437" name="Google Shape;437;p26"/>
          <p:cNvSpPr/>
          <p:nvPr/>
        </p:nvSpPr>
        <p:spPr>
          <a:xfrm>
            <a:off x="1013705" y="847316"/>
            <a:ext cx="7313871"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a:solidFill>
                  <a:schemeClr val="accent6"/>
                </a:solidFill>
                <a:latin typeface="Roboto"/>
                <a:ea typeface="Roboto"/>
                <a:cs typeface="Roboto"/>
                <a:sym typeface="Roboto"/>
              </a:rPr>
              <a:t>“ The ability to perceive the shape and motion of hands can be a vital component in improving the user experience across a variety of technological domains and platforms. “</a:t>
            </a:r>
            <a:endParaRPr sz="1400">
              <a:solidFill>
                <a:schemeClr val="accent6"/>
              </a:solidFill>
              <a:latin typeface="Calibri"/>
              <a:ea typeface="Calibri"/>
              <a:cs typeface="Calibri"/>
              <a:sym typeface="Calibri"/>
            </a:endParaRPr>
          </a:p>
        </p:txBody>
      </p:sp>
      <p:grpSp>
        <p:nvGrpSpPr>
          <p:cNvPr id="438" name="Google Shape;438;p26"/>
          <p:cNvGrpSpPr/>
          <p:nvPr/>
        </p:nvGrpSpPr>
        <p:grpSpPr>
          <a:xfrm>
            <a:off x="316679" y="1370536"/>
            <a:ext cx="8439984" cy="707403"/>
            <a:chOff x="970262" y="1674952"/>
            <a:chExt cx="10633639" cy="725218"/>
          </a:xfrm>
        </p:grpSpPr>
        <p:pic>
          <p:nvPicPr>
            <p:cNvPr id="439" name="Google Shape;439;p26" descr="Image result for medical robots icon"/>
            <p:cNvPicPr preferRelativeResize="0"/>
            <p:nvPr/>
          </p:nvPicPr>
          <p:blipFill rotWithShape="1">
            <a:blip r:embed="rId3">
              <a:alphaModFix/>
            </a:blip>
            <a:srcRect/>
            <a:stretch/>
          </p:blipFill>
          <p:spPr>
            <a:xfrm>
              <a:off x="970262" y="1674952"/>
              <a:ext cx="725218" cy="725218"/>
            </a:xfrm>
            <a:prstGeom prst="rect">
              <a:avLst/>
            </a:prstGeom>
            <a:noFill/>
            <a:ln>
              <a:noFill/>
            </a:ln>
          </p:spPr>
        </p:pic>
        <p:sp>
          <p:nvSpPr>
            <p:cNvPr id="440" name="Google Shape;440;p26"/>
            <p:cNvSpPr/>
            <p:nvPr/>
          </p:nvSpPr>
          <p:spPr>
            <a:xfrm>
              <a:off x="1916296" y="1780531"/>
              <a:ext cx="9687605" cy="473291"/>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b="1" i="0">
                  <a:solidFill>
                    <a:srgbClr val="FF0000"/>
                  </a:solidFill>
                  <a:latin typeface="Roboto"/>
                  <a:ea typeface="Roboto"/>
                  <a:cs typeface="Roboto"/>
                  <a:sym typeface="Roboto"/>
                </a:rPr>
                <a:t>Medical Applications - </a:t>
              </a:r>
              <a:r>
                <a:rPr lang="en-US" sz="1200" b="0" i="0">
                  <a:solidFill>
                    <a:srgbClr val="222222"/>
                  </a:solidFill>
                  <a:latin typeface="Roboto"/>
                  <a:ea typeface="Roboto"/>
                  <a:cs typeface="Roboto"/>
                  <a:sym typeface="Roboto"/>
                </a:rPr>
                <a:t>Advanced robotics systems with gesture recognition can be placed in hospitals or homes to recognize and treat life threatening conditions like heart attacks or strokes</a:t>
              </a:r>
              <a:endParaRPr sz="1200">
                <a:solidFill>
                  <a:schemeClr val="dk1"/>
                </a:solidFill>
                <a:latin typeface="Calibri"/>
                <a:ea typeface="Calibri"/>
                <a:cs typeface="Calibri"/>
                <a:sym typeface="Calibri"/>
              </a:endParaRPr>
            </a:p>
          </p:txBody>
        </p:sp>
      </p:grpSp>
      <p:grpSp>
        <p:nvGrpSpPr>
          <p:cNvPr id="441" name="Google Shape;441;p26"/>
          <p:cNvGrpSpPr/>
          <p:nvPr/>
        </p:nvGrpSpPr>
        <p:grpSpPr>
          <a:xfrm>
            <a:off x="654238" y="2283438"/>
            <a:ext cx="8102425" cy="646331"/>
            <a:chOff x="1368241" y="2787049"/>
            <a:chExt cx="10206273" cy="666656"/>
          </a:xfrm>
        </p:grpSpPr>
        <p:pic>
          <p:nvPicPr>
            <p:cNvPr id="442" name="Google Shape;442;p26" descr="Related image"/>
            <p:cNvPicPr preferRelativeResize="0"/>
            <p:nvPr/>
          </p:nvPicPr>
          <p:blipFill rotWithShape="1">
            <a:blip r:embed="rId4">
              <a:alphaModFix/>
            </a:blip>
            <a:srcRect/>
            <a:stretch/>
          </p:blipFill>
          <p:spPr>
            <a:xfrm>
              <a:off x="1368241" y="2831207"/>
              <a:ext cx="573238" cy="573239"/>
            </a:xfrm>
            <a:prstGeom prst="rect">
              <a:avLst/>
            </a:prstGeom>
            <a:noFill/>
            <a:ln>
              <a:noFill/>
            </a:ln>
          </p:spPr>
        </p:pic>
        <p:sp>
          <p:nvSpPr>
            <p:cNvPr id="443" name="Google Shape;443;p26"/>
            <p:cNvSpPr/>
            <p:nvPr/>
          </p:nvSpPr>
          <p:spPr>
            <a:xfrm>
              <a:off x="1916297" y="2787049"/>
              <a:ext cx="9658217" cy="666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b="1" i="0">
                  <a:solidFill>
                    <a:srgbClr val="FF0000"/>
                  </a:solidFill>
                  <a:latin typeface="Roboto"/>
                  <a:ea typeface="Roboto"/>
                  <a:cs typeface="Roboto"/>
                  <a:sym typeface="Roboto"/>
                </a:rPr>
                <a:t>Alternative computer interfaces - </a:t>
              </a:r>
              <a:r>
                <a:rPr lang="en-US" sz="1200" b="0" i="0">
                  <a:solidFill>
                    <a:srgbClr val="222222"/>
                  </a:solidFill>
                  <a:latin typeface="Roboto"/>
                  <a:ea typeface="Roboto"/>
                  <a:cs typeface="Roboto"/>
                  <a:sym typeface="Roboto"/>
                </a:rPr>
                <a:t>Gesture recognition, along with voice recognition, facial recognition, lip movement recognition and eye tracking combined can be used to create something called a perceptual user interface (PUI) .</a:t>
              </a:r>
              <a:endParaRPr sz="1200">
                <a:solidFill>
                  <a:schemeClr val="dk1"/>
                </a:solidFill>
                <a:latin typeface="Calibri"/>
                <a:ea typeface="Calibri"/>
                <a:cs typeface="Calibri"/>
                <a:sym typeface="Calibri"/>
              </a:endParaRPr>
            </a:p>
          </p:txBody>
        </p:sp>
      </p:grpSp>
      <p:grpSp>
        <p:nvGrpSpPr>
          <p:cNvPr id="444" name="Google Shape;444;p26"/>
          <p:cNvGrpSpPr/>
          <p:nvPr/>
        </p:nvGrpSpPr>
        <p:grpSpPr>
          <a:xfrm>
            <a:off x="607619" y="3974785"/>
            <a:ext cx="8149044" cy="577569"/>
            <a:chOff x="1187783" y="5146883"/>
            <a:chExt cx="10416118" cy="432727"/>
          </a:xfrm>
        </p:grpSpPr>
        <p:pic>
          <p:nvPicPr>
            <p:cNvPr id="445" name="Google Shape;445;p26" descr="Image result for sign language icon"/>
            <p:cNvPicPr preferRelativeResize="0"/>
            <p:nvPr/>
          </p:nvPicPr>
          <p:blipFill rotWithShape="1">
            <a:blip r:embed="rId5">
              <a:alphaModFix/>
            </a:blip>
            <a:srcRect l="10327" t="16216" r="10601" b="15759"/>
            <a:stretch/>
          </p:blipFill>
          <p:spPr>
            <a:xfrm>
              <a:off x="1187783" y="5146883"/>
              <a:ext cx="711150" cy="432727"/>
            </a:xfrm>
            <a:prstGeom prst="rect">
              <a:avLst/>
            </a:prstGeom>
            <a:noFill/>
            <a:ln>
              <a:noFill/>
            </a:ln>
          </p:spPr>
        </p:pic>
        <p:sp>
          <p:nvSpPr>
            <p:cNvPr id="446" name="Google Shape;446;p26"/>
            <p:cNvSpPr/>
            <p:nvPr/>
          </p:nvSpPr>
          <p:spPr>
            <a:xfrm>
              <a:off x="1916294" y="5237433"/>
              <a:ext cx="9687607" cy="207534"/>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b="1" i="0">
                  <a:solidFill>
                    <a:srgbClr val="FF0000"/>
                  </a:solidFill>
                  <a:latin typeface="Roboto"/>
                  <a:ea typeface="Roboto"/>
                  <a:cs typeface="Roboto"/>
                  <a:sym typeface="Roboto"/>
                </a:rPr>
                <a:t>An easier life for the disabled - </a:t>
              </a:r>
              <a:r>
                <a:rPr lang="en-US" sz="1200">
                  <a:solidFill>
                    <a:schemeClr val="dk1"/>
                  </a:solidFill>
                  <a:latin typeface="Calibri"/>
                  <a:ea typeface="Calibri"/>
                  <a:cs typeface="Calibri"/>
                  <a:sym typeface="Calibri"/>
                </a:rPr>
                <a:t>it can form the basis for sign language understanding and hand gesture control</a:t>
              </a:r>
              <a:endParaRPr/>
            </a:p>
          </p:txBody>
        </p:sp>
      </p:grpSp>
      <p:grpSp>
        <p:nvGrpSpPr>
          <p:cNvPr id="447" name="Google Shape;447;p26"/>
          <p:cNvGrpSpPr/>
          <p:nvPr/>
        </p:nvGrpSpPr>
        <p:grpSpPr>
          <a:xfrm>
            <a:off x="311645" y="3106736"/>
            <a:ext cx="8445018" cy="597409"/>
            <a:chOff x="723425" y="4032701"/>
            <a:chExt cx="10698087" cy="597409"/>
          </a:xfrm>
        </p:grpSpPr>
        <p:pic>
          <p:nvPicPr>
            <p:cNvPr id="448" name="Google Shape;448;p26" descr="Related image"/>
            <p:cNvPicPr preferRelativeResize="0"/>
            <p:nvPr/>
          </p:nvPicPr>
          <p:blipFill rotWithShape="1">
            <a:blip r:embed="rId6">
              <a:alphaModFix/>
            </a:blip>
            <a:srcRect/>
            <a:stretch/>
          </p:blipFill>
          <p:spPr>
            <a:xfrm>
              <a:off x="723425" y="4032701"/>
              <a:ext cx="722237" cy="597409"/>
            </a:xfrm>
            <a:prstGeom prst="rect">
              <a:avLst/>
            </a:prstGeom>
            <a:noFill/>
            <a:ln>
              <a:noFill/>
            </a:ln>
          </p:spPr>
        </p:pic>
        <p:sp>
          <p:nvSpPr>
            <p:cNvPr id="449" name="Google Shape;449;p26"/>
            <p:cNvSpPr/>
            <p:nvPr/>
          </p:nvSpPr>
          <p:spPr>
            <a:xfrm>
              <a:off x="1733906" y="4120247"/>
              <a:ext cx="968760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i="0">
                  <a:solidFill>
                    <a:srgbClr val="FF0000"/>
                  </a:solidFill>
                  <a:latin typeface="Roboto"/>
                  <a:ea typeface="Roboto"/>
                  <a:cs typeface="Roboto"/>
                  <a:sym typeface="Roboto"/>
                </a:rPr>
                <a:t>Entertainment applications - </a:t>
              </a:r>
              <a:r>
                <a:rPr lang="en-US" sz="1200">
                  <a:solidFill>
                    <a:schemeClr val="dk1"/>
                  </a:solidFill>
                  <a:latin typeface="Calibri"/>
                  <a:ea typeface="Calibri"/>
                  <a:cs typeface="Calibri"/>
                  <a:sym typeface="Calibri"/>
                </a:rPr>
                <a:t>can also enable the overlay of digital content and information on top of the physical world in augmented reality</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7"/>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55" name="Google Shape;455;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456" name="Google Shape;456;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Current Solutions</a:t>
            </a:r>
            <a:endParaRPr/>
          </a:p>
        </p:txBody>
      </p:sp>
      <p:pic>
        <p:nvPicPr>
          <p:cNvPr id="457" name="Google Shape;457;p27" descr="Image result for gesture leap motion"/>
          <p:cNvPicPr preferRelativeResize="0"/>
          <p:nvPr/>
        </p:nvPicPr>
        <p:blipFill rotWithShape="1">
          <a:blip r:embed="rId3">
            <a:alphaModFix/>
          </a:blip>
          <a:srcRect/>
          <a:stretch/>
        </p:blipFill>
        <p:spPr>
          <a:xfrm>
            <a:off x="1164312" y="1960282"/>
            <a:ext cx="2232022" cy="1912656"/>
          </a:xfrm>
          <a:prstGeom prst="rect">
            <a:avLst/>
          </a:prstGeom>
          <a:noFill/>
          <a:ln>
            <a:noFill/>
          </a:ln>
        </p:spPr>
      </p:pic>
      <p:pic>
        <p:nvPicPr>
          <p:cNvPr id="458" name="Google Shape;458;p27" descr="Related image"/>
          <p:cNvPicPr preferRelativeResize="0"/>
          <p:nvPr/>
        </p:nvPicPr>
        <p:blipFill rotWithShape="1">
          <a:blip r:embed="rId4">
            <a:alphaModFix/>
          </a:blip>
          <a:srcRect/>
          <a:stretch/>
        </p:blipFill>
        <p:spPr>
          <a:xfrm>
            <a:off x="4530853" y="1890512"/>
            <a:ext cx="3984497" cy="2044220"/>
          </a:xfrm>
          <a:prstGeom prst="rect">
            <a:avLst/>
          </a:prstGeom>
          <a:noFill/>
          <a:ln>
            <a:noFill/>
          </a:ln>
        </p:spPr>
      </p:pic>
      <p:sp>
        <p:nvSpPr>
          <p:cNvPr id="459" name="Google Shape;459;p27"/>
          <p:cNvSpPr/>
          <p:nvPr/>
        </p:nvSpPr>
        <p:spPr>
          <a:xfrm>
            <a:off x="777506" y="935911"/>
            <a:ext cx="78867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Lato"/>
                <a:ea typeface="Lato"/>
                <a:cs typeface="Lato"/>
                <a:sym typeface="Lato"/>
              </a:rPr>
              <a:t>Fascinating computer sensor that uses multiple cameras and IR light to detect motion in a 3D space. It can track both hands and complete body with good precision and speed</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65" name="Google Shape;465;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466" name="Google Shape;466;p28"/>
          <p:cNvSpPr txBox="1">
            <a:spLocks noGrp="1"/>
          </p:cNvSpPr>
          <p:nvPr>
            <p:ph type="title"/>
          </p:nvPr>
        </p:nvSpPr>
        <p:spPr>
          <a:xfrm>
            <a:off x="316679" y="121966"/>
            <a:ext cx="686517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How computer sees an image ?</a:t>
            </a:r>
            <a:endParaRPr/>
          </a:p>
        </p:txBody>
      </p:sp>
      <p:pic>
        <p:nvPicPr>
          <p:cNvPr id="467" name="Google Shape;467;p28"/>
          <p:cNvPicPr preferRelativeResize="0"/>
          <p:nvPr/>
        </p:nvPicPr>
        <p:blipFill rotWithShape="1">
          <a:blip r:embed="rId3">
            <a:alphaModFix/>
          </a:blip>
          <a:srcRect/>
          <a:stretch/>
        </p:blipFill>
        <p:spPr>
          <a:xfrm>
            <a:off x="789991" y="1323974"/>
            <a:ext cx="1734718" cy="2276475"/>
          </a:xfrm>
          <a:prstGeom prst="rect">
            <a:avLst/>
          </a:prstGeom>
          <a:noFill/>
          <a:ln>
            <a:noFill/>
          </a:ln>
        </p:spPr>
      </p:pic>
      <p:pic>
        <p:nvPicPr>
          <p:cNvPr id="468" name="Google Shape;468;p28"/>
          <p:cNvPicPr preferRelativeResize="0"/>
          <p:nvPr/>
        </p:nvPicPr>
        <p:blipFill rotWithShape="1">
          <a:blip r:embed="rId4">
            <a:alphaModFix/>
          </a:blip>
          <a:srcRect/>
          <a:stretch/>
        </p:blipFill>
        <p:spPr>
          <a:xfrm>
            <a:off x="3367700" y="1323974"/>
            <a:ext cx="1758070" cy="2276475"/>
          </a:xfrm>
          <a:prstGeom prst="rect">
            <a:avLst/>
          </a:prstGeom>
          <a:noFill/>
          <a:ln>
            <a:noFill/>
          </a:ln>
        </p:spPr>
      </p:pic>
      <p:pic>
        <p:nvPicPr>
          <p:cNvPr id="469" name="Google Shape;469;p28"/>
          <p:cNvPicPr preferRelativeResize="0"/>
          <p:nvPr/>
        </p:nvPicPr>
        <p:blipFill rotWithShape="1">
          <a:blip r:embed="rId5">
            <a:alphaModFix/>
          </a:blip>
          <a:srcRect/>
          <a:stretch/>
        </p:blipFill>
        <p:spPr>
          <a:xfrm>
            <a:off x="5968761" y="1073140"/>
            <a:ext cx="1919287" cy="25966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75" name="Google Shape;475;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476" name="Google Shape;476;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Image Features</a:t>
            </a:r>
            <a:endParaRPr/>
          </a:p>
        </p:txBody>
      </p:sp>
      <p:pic>
        <p:nvPicPr>
          <p:cNvPr id="477" name="Google Shape;477;p29"/>
          <p:cNvPicPr preferRelativeResize="0"/>
          <p:nvPr/>
        </p:nvPicPr>
        <p:blipFill rotWithShape="1">
          <a:blip r:embed="rId3">
            <a:alphaModFix/>
          </a:blip>
          <a:srcRect/>
          <a:stretch/>
        </p:blipFill>
        <p:spPr>
          <a:xfrm>
            <a:off x="6281816" y="1333500"/>
            <a:ext cx="1962071" cy="2681287"/>
          </a:xfrm>
          <a:prstGeom prst="rect">
            <a:avLst/>
          </a:prstGeom>
          <a:noFill/>
          <a:ln>
            <a:noFill/>
          </a:ln>
        </p:spPr>
      </p:pic>
      <p:pic>
        <p:nvPicPr>
          <p:cNvPr id="478" name="Google Shape;478;p29"/>
          <p:cNvPicPr preferRelativeResize="0"/>
          <p:nvPr/>
        </p:nvPicPr>
        <p:blipFill rotWithShape="1">
          <a:blip r:embed="rId4">
            <a:alphaModFix/>
          </a:blip>
          <a:srcRect/>
          <a:stretch/>
        </p:blipFill>
        <p:spPr>
          <a:xfrm>
            <a:off x="3673331" y="1333500"/>
            <a:ext cx="1829584" cy="2681287"/>
          </a:xfrm>
          <a:prstGeom prst="rect">
            <a:avLst/>
          </a:prstGeom>
          <a:noFill/>
          <a:ln>
            <a:noFill/>
          </a:ln>
        </p:spPr>
      </p:pic>
      <p:pic>
        <p:nvPicPr>
          <p:cNvPr id="479" name="Google Shape;479;p29"/>
          <p:cNvPicPr preferRelativeResize="0"/>
          <p:nvPr/>
        </p:nvPicPr>
        <p:blipFill rotWithShape="1">
          <a:blip r:embed="rId5">
            <a:alphaModFix/>
          </a:blip>
          <a:srcRect/>
          <a:stretch/>
        </p:blipFill>
        <p:spPr>
          <a:xfrm>
            <a:off x="951287" y="1333500"/>
            <a:ext cx="1943144" cy="26812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grpSp>
        <p:nvGrpSpPr>
          <p:cNvPr id="484" name="Google Shape;484;p30"/>
          <p:cNvGrpSpPr/>
          <p:nvPr/>
        </p:nvGrpSpPr>
        <p:grpSpPr>
          <a:xfrm>
            <a:off x="5414075" y="3048740"/>
            <a:ext cx="2983188" cy="1287471"/>
            <a:chOff x="5921375" y="4448969"/>
            <a:chExt cx="4243388" cy="2076450"/>
          </a:xfrm>
        </p:grpSpPr>
        <p:pic>
          <p:nvPicPr>
            <p:cNvPr id="485" name="Google Shape;485;p30"/>
            <p:cNvPicPr preferRelativeResize="0"/>
            <p:nvPr/>
          </p:nvPicPr>
          <p:blipFill rotWithShape="1">
            <a:blip r:embed="rId3">
              <a:alphaModFix/>
            </a:blip>
            <a:srcRect/>
            <a:stretch/>
          </p:blipFill>
          <p:spPr>
            <a:xfrm>
              <a:off x="5921375" y="4448969"/>
              <a:ext cx="4243388" cy="2076450"/>
            </a:xfrm>
            <a:prstGeom prst="rect">
              <a:avLst/>
            </a:prstGeom>
            <a:noFill/>
            <a:ln>
              <a:noFill/>
            </a:ln>
          </p:spPr>
        </p:pic>
        <p:sp>
          <p:nvSpPr>
            <p:cNvPr id="486" name="Google Shape;486;p30"/>
            <p:cNvSpPr/>
            <p:nvPr/>
          </p:nvSpPr>
          <p:spPr>
            <a:xfrm>
              <a:off x="8296275" y="4568031"/>
              <a:ext cx="619125" cy="183832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sp>
          <p:nvSpPr>
            <p:cNvPr id="487" name="Google Shape;487;p30"/>
            <p:cNvSpPr/>
            <p:nvPr/>
          </p:nvSpPr>
          <p:spPr>
            <a:xfrm>
              <a:off x="9261475" y="4598194"/>
              <a:ext cx="619125" cy="183832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Calibri"/>
                <a:ea typeface="Calibri"/>
                <a:cs typeface="Calibri"/>
                <a:sym typeface="Calibri"/>
              </a:endParaRPr>
            </a:p>
          </p:txBody>
        </p:sp>
      </p:grpSp>
      <p:sp>
        <p:nvSpPr>
          <p:cNvPr id="488" name="Google Shape;488;p30"/>
          <p:cNvSpPr txBox="1">
            <a:spLocks noGrp="1"/>
          </p:cNvSpPr>
          <p:nvPr>
            <p:ph type="title"/>
          </p:nvPr>
        </p:nvSpPr>
        <p:spPr>
          <a:xfrm>
            <a:off x="316679" y="121966"/>
            <a:ext cx="7409487"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a:t>But why DL ??</a:t>
            </a:r>
            <a:endParaRPr/>
          </a:p>
        </p:txBody>
      </p:sp>
      <p:sp>
        <p:nvSpPr>
          <p:cNvPr id="489" name="Google Shape;489;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Font typeface="Arial"/>
              <a:buNone/>
            </a:pPr>
            <a:r>
              <a:rPr lang="en-US">
                <a:solidFill>
                  <a:srgbClr val="E72D40"/>
                </a:solidFill>
              </a:rPr>
              <a:t>23-02-2020</a:t>
            </a:r>
            <a:endParaRPr/>
          </a:p>
        </p:txBody>
      </p:sp>
      <p:sp>
        <p:nvSpPr>
          <p:cNvPr id="490" name="Google Shape;490;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491" name="Google Shape;491;p30"/>
          <p:cNvSpPr/>
          <p:nvPr/>
        </p:nvSpPr>
        <p:spPr>
          <a:xfrm>
            <a:off x="628650" y="708721"/>
            <a:ext cx="7275923"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DL is providing breakthrough results in speech recognition and image classification …</a:t>
            </a:r>
            <a:endParaRPr/>
          </a:p>
        </p:txBody>
      </p:sp>
      <p:grpSp>
        <p:nvGrpSpPr>
          <p:cNvPr id="492" name="Google Shape;492;p30"/>
          <p:cNvGrpSpPr/>
          <p:nvPr/>
        </p:nvGrpSpPr>
        <p:grpSpPr>
          <a:xfrm>
            <a:off x="915728" y="1301654"/>
            <a:ext cx="2736666" cy="1518914"/>
            <a:chOff x="1727200" y="1894681"/>
            <a:chExt cx="4044950" cy="2089150"/>
          </a:xfrm>
        </p:grpSpPr>
        <p:pic>
          <p:nvPicPr>
            <p:cNvPr id="493" name="Google Shape;493;p30"/>
            <p:cNvPicPr preferRelativeResize="0"/>
            <p:nvPr/>
          </p:nvPicPr>
          <p:blipFill rotWithShape="1">
            <a:blip r:embed="rId4">
              <a:alphaModFix/>
            </a:blip>
            <a:srcRect/>
            <a:stretch/>
          </p:blipFill>
          <p:spPr>
            <a:xfrm>
              <a:off x="1727200" y="1894681"/>
              <a:ext cx="4044950" cy="2089150"/>
            </a:xfrm>
            <a:prstGeom prst="rect">
              <a:avLst/>
            </a:prstGeom>
            <a:noFill/>
            <a:ln>
              <a:noFill/>
            </a:ln>
          </p:spPr>
        </p:pic>
        <p:sp>
          <p:nvSpPr>
            <p:cNvPr id="494" name="Google Shape;494;p30"/>
            <p:cNvSpPr/>
            <p:nvPr/>
          </p:nvSpPr>
          <p:spPr>
            <a:xfrm>
              <a:off x="1727200" y="3020219"/>
              <a:ext cx="3971925" cy="598487"/>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grpSp>
        <p:nvGrpSpPr>
          <p:cNvPr id="495" name="Google Shape;495;p30"/>
          <p:cNvGrpSpPr/>
          <p:nvPr/>
        </p:nvGrpSpPr>
        <p:grpSpPr>
          <a:xfrm>
            <a:off x="4188498" y="1296262"/>
            <a:ext cx="3800759" cy="1524306"/>
            <a:chOff x="5699125" y="1894681"/>
            <a:chExt cx="4872038" cy="1838325"/>
          </a:xfrm>
        </p:grpSpPr>
        <p:pic>
          <p:nvPicPr>
            <p:cNvPr id="496" name="Google Shape;496;p30"/>
            <p:cNvPicPr preferRelativeResize="0"/>
            <p:nvPr/>
          </p:nvPicPr>
          <p:blipFill rotWithShape="1">
            <a:blip r:embed="rId5">
              <a:alphaModFix/>
            </a:blip>
            <a:srcRect/>
            <a:stretch/>
          </p:blipFill>
          <p:spPr>
            <a:xfrm>
              <a:off x="5699125" y="1894681"/>
              <a:ext cx="4872038" cy="1838325"/>
            </a:xfrm>
            <a:prstGeom prst="rect">
              <a:avLst/>
            </a:prstGeom>
            <a:noFill/>
            <a:ln>
              <a:noFill/>
            </a:ln>
          </p:spPr>
        </p:pic>
        <p:sp>
          <p:nvSpPr>
            <p:cNvPr id="497" name="Google Shape;497;p30"/>
            <p:cNvSpPr/>
            <p:nvPr/>
          </p:nvSpPr>
          <p:spPr>
            <a:xfrm>
              <a:off x="7832725" y="1894681"/>
              <a:ext cx="620713" cy="183832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498" name="Google Shape;498;p30"/>
          <p:cNvSpPr/>
          <p:nvPr/>
        </p:nvSpPr>
        <p:spPr>
          <a:xfrm>
            <a:off x="628650" y="1102396"/>
            <a:ext cx="7672869" cy="1912037"/>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9" name="Google Shape;499;p30"/>
          <p:cNvSpPr/>
          <p:nvPr/>
        </p:nvSpPr>
        <p:spPr>
          <a:xfrm>
            <a:off x="5414075" y="4370519"/>
            <a:ext cx="320343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Times New Roman"/>
              <a:buNone/>
            </a:pPr>
            <a:r>
              <a:rPr lang="en-US" sz="1200" u="sng">
                <a:solidFill>
                  <a:schemeClr val="hlink"/>
                </a:solidFill>
                <a:latin typeface="Times New Roman"/>
                <a:ea typeface="Times New Roman"/>
                <a:cs typeface="Times New Roman"/>
                <a:sym typeface="Times New Roman"/>
                <a:hlinkClick r:id="rId6"/>
              </a:rPr>
              <a:t>http://yann.lecun.com/exdb/mnist/</a:t>
            </a:r>
            <a:endParaRPr sz="12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200" u="sng">
                <a:solidFill>
                  <a:schemeClr val="hlink"/>
                </a:solidFill>
                <a:latin typeface="Times New Roman"/>
                <a:ea typeface="Times New Roman"/>
                <a:cs typeface="Times New Roman"/>
                <a:sym typeface="Times New Roman"/>
                <a:hlinkClick r:id="rId7"/>
              </a:rPr>
              <a:t>http://people.idsia.ch/~juergen/cvpr2012.pdf</a:t>
            </a:r>
            <a:endParaRPr sz="1200">
              <a:solidFill>
                <a:schemeClr val="dk1"/>
              </a:solidFill>
              <a:latin typeface="Times New Roman"/>
              <a:ea typeface="Times New Roman"/>
              <a:cs typeface="Times New Roman"/>
              <a:sym typeface="Times New Roman"/>
            </a:endParaRPr>
          </a:p>
        </p:txBody>
      </p:sp>
      <p:sp>
        <p:nvSpPr>
          <p:cNvPr id="500" name="Google Shape;500;p30"/>
          <p:cNvSpPr/>
          <p:nvPr/>
        </p:nvSpPr>
        <p:spPr>
          <a:xfrm>
            <a:off x="628650" y="3312837"/>
            <a:ext cx="4464949"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It’s better than us Humans if it’s trained well ☺ ,You can try beating it ;) </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hlink"/>
                </a:solidFill>
                <a:latin typeface="Calibri"/>
                <a:ea typeface="Calibri"/>
                <a:cs typeface="Calibri"/>
                <a:sym typeface="Calibri"/>
                <a:hlinkClick r:id="rId8"/>
              </a:rPr>
              <a:t>https://cs.stanford.edu/people/karpathy/ilsvrc/</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18752</TotalTime>
  <Words>1965</Words>
  <Application>Microsoft Office PowerPoint</Application>
  <PresentationFormat>On-screen Show (16:9)</PresentationFormat>
  <Paragraphs>270</Paragraphs>
  <Slides>32</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Helvetica Neue</vt:lpstr>
      <vt:lpstr>Arial</vt:lpstr>
      <vt:lpstr>Gill Sans</vt:lpstr>
      <vt:lpstr>Lato</vt:lpstr>
      <vt:lpstr>Times New Roman</vt:lpstr>
      <vt:lpstr>Content</vt:lpstr>
      <vt:lpstr>Noto Sans Symbols</vt:lpstr>
      <vt:lpstr>Calibri</vt:lpstr>
      <vt:lpstr>Proxima Nova</vt:lpstr>
      <vt:lpstr>Merriweather</vt:lpstr>
      <vt:lpstr>Roboto</vt:lpstr>
      <vt:lpstr>Open Sans</vt:lpstr>
      <vt:lpstr>MASTER_UPGRAD</vt:lpstr>
      <vt:lpstr>PowerPoint Presentation</vt:lpstr>
      <vt:lpstr>PowerPoint Presentation</vt:lpstr>
      <vt:lpstr>PowerPoint Presentation</vt:lpstr>
      <vt:lpstr>What is Gesture Recognition Technology?</vt:lpstr>
      <vt:lpstr>Applications of Gesture Recognition</vt:lpstr>
      <vt:lpstr>Current Solutions</vt:lpstr>
      <vt:lpstr>How computer sees an image ?</vt:lpstr>
      <vt:lpstr>Image Features</vt:lpstr>
      <vt:lpstr>But why DL ??</vt:lpstr>
      <vt:lpstr>But why DL ??</vt:lpstr>
      <vt:lpstr>Learning Feature Representations</vt:lpstr>
      <vt:lpstr>Feature maps</vt:lpstr>
      <vt:lpstr>Convolution  for Feature Extraction</vt:lpstr>
      <vt:lpstr>But why DL ??</vt:lpstr>
      <vt:lpstr>PowerPoint Presentation</vt:lpstr>
      <vt:lpstr>Understanding the generators</vt:lpstr>
      <vt:lpstr>What is Gesture Recognition Technology?</vt:lpstr>
      <vt:lpstr>Laziness and generators</vt:lpstr>
      <vt:lpstr>PowerPoint Presentation</vt:lpstr>
      <vt:lpstr>Data Generators</vt:lpstr>
      <vt:lpstr>PowerPoint Presentation</vt:lpstr>
      <vt:lpstr>3D Convs and CNN-RNN Stack</vt:lpstr>
      <vt:lpstr>3D convolutional network </vt:lpstr>
      <vt:lpstr>PowerPoint Presentation</vt:lpstr>
      <vt:lpstr>PowerPoint Presentation</vt:lpstr>
      <vt:lpstr>PowerPoint Presentation</vt:lpstr>
      <vt:lpstr>PowerPoint Presentation</vt:lpstr>
      <vt:lpstr>Convolutions + RNN</vt:lpstr>
      <vt:lpstr>TimeDistributed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Rachit Dev</dc:creator>
  <cp:lastModifiedBy>Rachit Dev</cp:lastModifiedBy>
  <cp:revision>3</cp:revision>
  <dcterms:modified xsi:type="dcterms:W3CDTF">2020-06-01T18:44:18Z</dcterms:modified>
</cp:coreProperties>
</file>